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0" r:id="rId3"/>
    <p:sldId id="279" r:id="rId4"/>
    <p:sldId id="257" r:id="rId5"/>
    <p:sldId id="313" r:id="rId6"/>
    <p:sldId id="258" r:id="rId7"/>
    <p:sldId id="280" r:id="rId8"/>
    <p:sldId id="281" r:id="rId9"/>
    <p:sldId id="282" r:id="rId10"/>
    <p:sldId id="283" r:id="rId11"/>
    <p:sldId id="284" r:id="rId12"/>
    <p:sldId id="287" r:id="rId13"/>
    <p:sldId id="288" r:id="rId14"/>
    <p:sldId id="261" r:id="rId15"/>
    <p:sldId id="264" r:id="rId16"/>
    <p:sldId id="265" r:id="rId17"/>
    <p:sldId id="290" r:id="rId18"/>
    <p:sldId id="296" r:id="rId19"/>
    <p:sldId id="291" r:id="rId20"/>
    <p:sldId id="297" r:id="rId21"/>
    <p:sldId id="292" r:id="rId22"/>
    <p:sldId id="293" r:id="rId23"/>
    <p:sldId id="294" r:id="rId24"/>
    <p:sldId id="298" r:id="rId25"/>
    <p:sldId id="269" r:id="rId26"/>
    <p:sldId id="299" r:id="rId27"/>
    <p:sldId id="270" r:id="rId28"/>
    <p:sldId id="271" r:id="rId29"/>
    <p:sldId id="278" r:id="rId30"/>
    <p:sldId id="273" r:id="rId31"/>
    <p:sldId id="300" r:id="rId32"/>
    <p:sldId id="301" r:id="rId33"/>
    <p:sldId id="302" r:id="rId34"/>
    <p:sldId id="303" r:id="rId35"/>
    <p:sldId id="308" r:id="rId36"/>
    <p:sldId id="309" r:id="rId37"/>
    <p:sldId id="310" r:id="rId38"/>
    <p:sldId id="311" r:id="rId39"/>
    <p:sldId id="305" r:id="rId40"/>
    <p:sldId id="306" r:id="rId41"/>
    <p:sldId id="307" r:id="rId42"/>
    <p:sldId id="285" r:id="rId43"/>
    <p:sldId id="286" r:id="rId44"/>
    <p:sldId id="312" r:id="rId45"/>
  </p:sldIdLst>
  <p:sldSz cx="1188085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FFF00"/>
    <a:srgbClr val="ECE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928" y="-104"/>
      </p:cViewPr>
      <p:guideLst>
        <p:guide orient="horz" pos="2160"/>
        <p:guide pos="37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CA88C-B084-2448-A68C-A6B00CEE92BF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9D81D-8102-C84B-BC5F-298E0C17EE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15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E6FB3-47F9-744D-83F0-19EA8AC23709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71F6B-58A2-E749-B6CC-1FD8AC4783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0343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71F6B-58A2-E749-B6CC-1FD8AC4783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4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1065" y="2130427"/>
            <a:ext cx="10098723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82127" y="3886200"/>
            <a:ext cx="831659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FD10-CA3F-3848-9E45-150B8DEBF37B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613616" y="274640"/>
            <a:ext cx="2673192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94042" y="274640"/>
            <a:ext cx="782156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AA80-7529-CB4C-A79C-E7B4181CA652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5B979-5901-984A-BB7D-199BAD8584C2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8506" y="4406902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38506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D22-5A27-7E4F-AF69-DE966ADD2A6A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94042" y="1600202"/>
            <a:ext cx="524737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39433" y="1600202"/>
            <a:ext cx="524737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226B-F631-2548-893A-F595CE993B38}" type="datetime1">
              <a:rPr lang="fr-FR" smtClean="0"/>
              <a:t>20/06/20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043" y="1535113"/>
            <a:ext cx="52494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4043" y="2174875"/>
            <a:ext cx="52494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35308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035308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6400A-6DCA-6E48-9205-25C527147FAC}" type="datetime1">
              <a:rPr lang="fr-FR" smtClean="0"/>
              <a:t>20/06/20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621F-6814-974E-867C-DD9A200659A7}" type="datetime1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2E8-2752-9D46-8DFD-7560A3E79660}" type="datetime1">
              <a:rPr lang="fr-FR" smtClean="0"/>
              <a:t>20/06/20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044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45083" y="273052"/>
            <a:ext cx="664172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4044" y="1435102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29D-F619-4146-B855-BC031CD9EF11}" type="datetime1">
              <a:rPr lang="fr-FR" smtClean="0"/>
              <a:t>20/06/20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8F24-1584-BB4C-ADF7-1FFCDF37B11F}" type="datetime1">
              <a:rPr lang="fr-FR" smtClean="0"/>
              <a:t>20/06/20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4044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044" y="1600202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94043" y="6356352"/>
            <a:ext cx="2772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D9567-81E1-084B-AE14-D2A229C6AD74}" type="datetime1">
              <a:rPr lang="fr-FR" smtClean="0"/>
              <a:t>20/06/20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9291" y="6356352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11269017" y="6309320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946D256-5384-6F4D-9F10-8905B3F46DD9}" type="slidenum">
              <a:rPr lang="fr-FR" smtClean="0"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hyperlink" Target="http://gerald.vincent.free.fr/fichiers_TS_2012/AEchimie/AE_paracetamo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scphysiques.free.fr/TS/chimieTS/C4A3v2CO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physiques.free.fr/TS/chimieTS/C4A3v2COR.pdf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scphysiques.free.fr/TS/chimieTS/C4A3v2COR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scphysiques.free.fr/TS/chimieTS/C4A3v2COR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://scphysiques.free.fr/TS/chimieTS/C4A3v2COR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hyperlink" Target="http://scphysiques.free.fr/TS/chimieTS/C4A3v2COR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hyperlink" Target="http://scphysiques.free.fr/TS/chimieTS/C4A3v2COR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390.png"/><Relationship Id="rId5" Type="http://schemas.openxmlformats.org/officeDocument/2006/relationships/image" Target="../media/image400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0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www.mesmaths.com/IMG/pdf/ts-chi-8-spectro_-uv-visibl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42" y="1916834"/>
            <a:ext cx="11320807" cy="1470025"/>
          </a:xfrm>
        </p:spPr>
        <p:txBody>
          <a:bodyPr>
            <a:noAutofit/>
          </a:bodyPr>
          <a:lstStyle/>
          <a:p>
            <a:r>
              <a:rPr lang="fr-FR" sz="4800" dirty="0" smtClean="0"/>
              <a:t>Caractérisations par spectroscopie en synthèse organique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4030216"/>
            <a:ext cx="11880850" cy="694928"/>
          </a:xfrm>
          <a:solidFill>
            <a:schemeClr val="accent2"/>
          </a:solidFill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Agrégation 2020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12BED85A-AEEF-46D7-A166-7C58C6CCA2DD}"/>
              </a:ext>
            </a:extLst>
          </p:cNvPr>
          <p:cNvSpPr/>
          <p:nvPr/>
        </p:nvSpPr>
        <p:spPr>
          <a:xfrm flipH="1">
            <a:off x="4544937" y="4133180"/>
            <a:ext cx="482660" cy="194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:a16="http://schemas.microsoft.com/office/drawing/2014/main" xmlns="" id="{53377E75-7509-462A-B732-E7C328F84DA9}"/>
              </a:ext>
            </a:extLst>
          </p:cNvPr>
          <p:cNvSpPr txBox="1"/>
          <p:nvPr/>
        </p:nvSpPr>
        <p:spPr>
          <a:xfrm>
            <a:off x="1769884" y="3818361"/>
            <a:ext cx="2386523" cy="644812"/>
          </a:xfrm>
          <a:prstGeom prst="rect">
            <a:avLst/>
          </a:prstGeom>
          <a:noFill/>
        </p:spPr>
        <p:txBody>
          <a:bodyPr wrap="square" lIns="89936" tIns="44968" rIns="89936" bIns="44968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4619">
            <a:off x="5623898" y="913043"/>
            <a:ext cx="2580390" cy="264796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D42C96D8-1194-443F-AF29-1DA3EA1D3949}"/>
              </a:ext>
            </a:extLst>
          </p:cNvPr>
          <p:cNvGrpSpPr/>
          <p:nvPr/>
        </p:nvGrpSpPr>
        <p:grpSpPr>
          <a:xfrm>
            <a:off x="4958615" y="2651975"/>
            <a:ext cx="1311225" cy="2970079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:a16="http://schemas.microsoft.com/office/drawing/2014/main" xmlns="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:a16="http://schemas.microsoft.com/office/drawing/2014/main" xmlns="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:a16="http://schemas.microsoft.com/office/drawing/2014/main" xmlns="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:a16="http://schemas.microsoft.com/office/drawing/2014/main" xmlns="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:a16="http://schemas.microsoft.com/office/drawing/2014/main" xmlns="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xmlns="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:a16="http://schemas.microsoft.com/office/drawing/2014/main" xmlns="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xmlns="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:a16="http://schemas.microsoft.com/office/drawing/2014/main" xmlns="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:a16="http://schemas.microsoft.com/office/drawing/2014/main" xmlns="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:a16="http://schemas.microsoft.com/office/drawing/2014/main" xmlns="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xmlns="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:a16="http://schemas.microsoft.com/office/drawing/2014/main" xmlns="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xmlns="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:a16="http://schemas.microsoft.com/office/drawing/2014/main" xmlns="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 flipV="1">
            <a:off x="6906927" y="2426375"/>
            <a:ext cx="122487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8211525" y="2147080"/>
            <a:ext cx="1586200" cy="490417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pPr algn="ctr" defTabSz="599572"/>
            <a:r>
              <a:rPr lang="fr-FR" sz="2400" i="1" dirty="0"/>
              <a:t>Eau froide </a:t>
            </a: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5974682" y="4555999"/>
            <a:ext cx="223261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8345297" y="4287888"/>
            <a:ext cx="1714691" cy="490417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pPr algn="ctr" defTabSz="599572"/>
            <a:r>
              <a:rPr lang="fr-FR" sz="2400" i="1" dirty="0"/>
              <a:t>Fiole à vide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82" y="296617"/>
            <a:ext cx="11070863" cy="7636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Essorage sous pression réduite</a:t>
            </a:r>
          </a:p>
        </p:txBody>
      </p:sp>
    </p:spTree>
    <p:extLst>
      <p:ext uri="{BB962C8B-B14F-4D97-AF65-F5344CB8AC3E}">
        <p14:creationId xmlns:p14="http://schemas.microsoft.com/office/powerpoint/2010/main" val="54034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F284A6F-2156-4A72-BFA8-279770C0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Mesure de la température de </a:t>
            </a:r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fusion du paracétamol synthétisé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2" descr="Lot de 8 substances pour Banc Kofler - Jeulin">
            <a:extLst>
              <a:ext uri="{FF2B5EF4-FFF2-40B4-BE49-F238E27FC236}">
                <a16:creationId xmlns:a16="http://schemas.microsoft.com/office/drawing/2014/main" xmlns="" id="{90CABF52-028B-4B1D-9980-5EAC2DE09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27708"/>
          <a:stretch/>
        </p:blipFill>
        <p:spPr bwMode="auto">
          <a:xfrm>
            <a:off x="955282" y="2403134"/>
            <a:ext cx="5862773" cy="24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49867" y="4866723"/>
            <a:ext cx="1581410" cy="444250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2100" b="1" i="1" dirty="0"/>
              <a:t>Banc </a:t>
            </a:r>
            <a:r>
              <a:rPr lang="fr-FR" sz="2100" b="1" i="1" dirty="0" err="1"/>
              <a:t>Kofler</a:t>
            </a:r>
            <a:endParaRPr lang="fr-FR" sz="21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7838305" y="2524046"/>
            <a:ext cx="3988960" cy="2092234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2100" dirty="0" err="1"/>
              <a:t>T</a:t>
            </a:r>
            <a:r>
              <a:rPr lang="fr-FR" sz="2100" baseline="-25000" dirty="0" err="1"/>
              <a:t>fus</a:t>
            </a:r>
            <a:r>
              <a:rPr lang="fr-FR" sz="2100" dirty="0"/>
              <a:t> Paracétamol = 171 °C</a:t>
            </a:r>
          </a:p>
          <a:p>
            <a:r>
              <a:rPr lang="fr-FR" sz="2100" dirty="0"/>
              <a:t>____________________</a:t>
            </a:r>
          </a:p>
          <a:p>
            <a:r>
              <a:rPr lang="fr-FR" sz="2100" dirty="0" err="1"/>
              <a:t>T</a:t>
            </a:r>
            <a:r>
              <a:rPr lang="fr-FR" sz="2100" baseline="-25000" dirty="0" err="1"/>
              <a:t>fus</a:t>
            </a:r>
            <a:r>
              <a:rPr lang="fr-FR" sz="2100" dirty="0"/>
              <a:t> Anhydride acétique  = -73,1 °C</a:t>
            </a:r>
          </a:p>
          <a:p>
            <a:endParaRPr lang="fr-FR" sz="2100" dirty="0"/>
          </a:p>
          <a:p>
            <a:r>
              <a:rPr lang="fr-FR" sz="2100" dirty="0" err="1"/>
              <a:t>T</a:t>
            </a:r>
            <a:r>
              <a:rPr lang="fr-FR" sz="2100" baseline="-25000" dirty="0" err="1"/>
              <a:t>fus</a:t>
            </a:r>
            <a:r>
              <a:rPr lang="fr-FR" sz="2100" dirty="0"/>
              <a:t> </a:t>
            </a:r>
            <a:r>
              <a:rPr lang="fr-FR" sz="2100" dirty="0" err="1"/>
              <a:t>Paraaminophénol</a:t>
            </a:r>
            <a:r>
              <a:rPr lang="fr-FR" sz="2100" dirty="0"/>
              <a:t>  = 186-7 °C</a:t>
            </a:r>
          </a:p>
          <a:p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11226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-243408"/>
            <a:ext cx="11880850" cy="1052736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Acquisition d’un spectre IR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 2" descr="Capture d’écran 2020-05-18 à 17.2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69" y="980728"/>
            <a:ext cx="3530600" cy="4292600"/>
          </a:xfrm>
          <a:prstGeom prst="rect">
            <a:avLst/>
          </a:prstGeom>
        </p:spPr>
      </p:pic>
      <p:pic>
        <p:nvPicPr>
          <p:cNvPr id="9" name="Image 8" descr="Capture d’écran 2020-05-18 à 17.27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r="2313"/>
          <a:stretch/>
        </p:blipFill>
        <p:spPr>
          <a:xfrm>
            <a:off x="107777" y="836712"/>
            <a:ext cx="3406804" cy="2641600"/>
          </a:xfrm>
          <a:prstGeom prst="rect">
            <a:avLst/>
          </a:prstGeom>
        </p:spPr>
      </p:pic>
      <p:pic>
        <p:nvPicPr>
          <p:cNvPr id="10" name="Image 9" descr="Capture d’écran 2020-05-18 à 17.27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" y="3573016"/>
            <a:ext cx="2160240" cy="3022594"/>
          </a:xfrm>
          <a:prstGeom prst="rect">
            <a:avLst/>
          </a:prstGeom>
        </p:spPr>
      </p:pic>
      <p:pic>
        <p:nvPicPr>
          <p:cNvPr id="11" name="Image 10" descr="Capture d’écran 2020-05-18 à 17.27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69" y="2420888"/>
            <a:ext cx="2717800" cy="29210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124001" y="3140968"/>
            <a:ext cx="389850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KBr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628057" y="5805264"/>
            <a:ext cx="5582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Préparation d’une pastille </a:t>
            </a:r>
            <a:r>
              <a:rPr lang="fr-FR" b="1" i="1" u="sng" dirty="0"/>
              <a:t>du produit à analyser (solide) </a:t>
            </a:r>
          </a:p>
          <a:p>
            <a:r>
              <a:rPr lang="fr-FR" b="1" i="1" u="sng" dirty="0"/>
              <a:t>mélangé à </a:t>
            </a:r>
            <a:r>
              <a:rPr lang="fr-FR" b="1" i="1" u="sng" dirty="0" err="1"/>
              <a:t>KBr</a:t>
            </a:r>
            <a:r>
              <a:rPr lang="fr-FR" b="1" i="1" baseline="-25000" dirty="0"/>
              <a:t>(s)</a:t>
            </a: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740625" y="5229200"/>
            <a:ext cx="234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Spectrophotomètre IR</a:t>
            </a:r>
            <a:endParaRPr lang="fr-FR" b="1" i="1" u="sng" dirty="0"/>
          </a:p>
        </p:txBody>
      </p:sp>
      <p:sp>
        <p:nvSpPr>
          <p:cNvPr id="16" name="Flèche vers la gauche 15"/>
          <p:cNvSpPr/>
          <p:nvPr/>
        </p:nvSpPr>
        <p:spPr>
          <a:xfrm rot="1521598">
            <a:off x="8985083" y="4219320"/>
            <a:ext cx="633862" cy="237508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692953" y="4077072"/>
            <a:ext cx="1209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Rayonnement </a:t>
            </a:r>
          </a:p>
          <a:p>
            <a:r>
              <a:rPr lang="fr-FR" sz="1400" dirty="0" smtClean="0"/>
              <a:t>IR</a:t>
            </a:r>
            <a:endParaRPr lang="fr-FR" sz="1400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652393" y="3212976"/>
            <a:ext cx="30243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9591231" y="4365104"/>
            <a:ext cx="1029714" cy="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9043906" y="4278252"/>
            <a:ext cx="35290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I</a:t>
            </a:r>
            <a:r>
              <a:rPr lang="fr-FR" baseline="-25000" dirty="0" smtClean="0">
                <a:solidFill>
                  <a:srgbClr val="FFFFFF"/>
                </a:solidFill>
              </a:rPr>
              <a:t>0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11880850" cy="1052736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IR du paracétamol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45F6C7A-7F7A-4581-B30D-5D89A643D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6224" b="21806"/>
          <a:stretch/>
        </p:blipFill>
        <p:spPr>
          <a:xfrm>
            <a:off x="1377611" y="1357070"/>
            <a:ext cx="9796006" cy="46951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0501C4A-7FD3-426E-84E4-3F4687576FB2}"/>
              </a:ext>
            </a:extLst>
          </p:cNvPr>
          <p:cNvSpPr txBox="1"/>
          <p:nvPr/>
        </p:nvSpPr>
        <p:spPr>
          <a:xfrm rot="16200000">
            <a:off x="241307" y="3591561"/>
            <a:ext cx="1855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Transmittance (%)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91CBD6FD-A919-4853-BE6F-F0B62AFC21F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19736" y="5968661"/>
            <a:ext cx="2261517" cy="338554"/>
          </a:xfrm>
          <a:prstGeom prst="rect">
            <a:avLst/>
          </a:prstGeom>
          <a:blipFill>
            <a:blip r:embed="rId3" cstate="print"/>
            <a:stretch>
              <a:fillRect l="-1617" t="-5357" b="-21429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pic>
        <p:nvPicPr>
          <p:cNvPr id="7" name="Picture 4" descr="RÃ©sultat de recherche d'images pour &quot;paracÃ©tamol&quot;">
            <a:extLst>
              <a:ext uri="{FF2B5EF4-FFF2-40B4-BE49-F238E27FC236}">
                <a16:creationId xmlns="" xmlns:a16="http://schemas.microsoft.com/office/drawing/2014/main" id="{2D676C49-65EE-49E6-862D-1417A4D5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33" y="286066"/>
            <a:ext cx="2099460" cy="112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691997AB-2D9D-4CD6-9399-8FCF505DA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937" y="6381328"/>
            <a:ext cx="56544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+mn-ea"/>
                <a:cs typeface="+mn-cs"/>
                <a:hlinkClick r:id="rId5"/>
              </a:rPr>
              <a:t>http://gerald.vincent.free.fr/fichiers_TS_2012/AEchimie/AE_paracetamol.pdf</a:t>
            </a:r>
            <a:r>
              <a:rPr kumimoji="0" lang="en-GB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11880850" cy="922114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Origine du spectre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7FA9D8D-A9A8-4070-9E66-6655248A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" t="2093" r="5161" b="533"/>
          <a:stretch/>
        </p:blipFill>
        <p:spPr>
          <a:xfrm>
            <a:off x="1192696" y="1974574"/>
            <a:ext cx="3843130" cy="40067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36BA8EB4-6719-42B3-8BF9-6EE2AAC4A50D}"/>
              </a:ext>
            </a:extLst>
          </p:cNvPr>
          <p:cNvSpPr txBox="1"/>
          <p:nvPr/>
        </p:nvSpPr>
        <p:spPr>
          <a:xfrm>
            <a:off x="5830957" y="2107096"/>
            <a:ext cx="506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Origine des vibrations dans le cas de la molécule de </a:t>
            </a:r>
          </a:p>
          <a:p>
            <a:r>
              <a:rPr lang="fr-FR" dirty="0"/>
              <a:t>dioxyde de </a:t>
            </a:r>
            <a:r>
              <a:rPr lang="fr-FR" dirty="0" smtClean="0"/>
              <a:t>carbone (CO</a:t>
            </a:r>
            <a:r>
              <a:rPr lang="fr-FR" baseline="-25000" dirty="0" smtClean="0"/>
              <a:t>2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47BD200-21AB-4323-B6A8-D6CE4BA94AB3}"/>
              </a:ext>
            </a:extLst>
          </p:cNvPr>
          <p:cNvSpPr/>
          <p:nvPr/>
        </p:nvSpPr>
        <p:spPr>
          <a:xfrm>
            <a:off x="2955235" y="5981330"/>
            <a:ext cx="9607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Mathieu RUFFENACH,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Theirry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CARIAT, Valérie MORA et al. Physique Chimie, Terminale S enseignementspéciﬁque.Bordas,2012</a:t>
            </a: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945973" y="21477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068217" y="2132856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86499" y="2130851"/>
            <a:ext cx="337502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11880850" cy="922114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IR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4" descr="RÃ©sultat de recherche d'images pour &quot;paracÃ©tamol&quot;">
            <a:extLst>
              <a:ext uri="{FF2B5EF4-FFF2-40B4-BE49-F238E27FC236}">
                <a16:creationId xmlns:a16="http://schemas.microsoft.com/office/drawing/2014/main" xmlns="" id="{7A6C12C4-9145-4582-B8FD-8B63E852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6" y="1639848"/>
            <a:ext cx="1643618" cy="8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841BD147-9B09-4957-9B5C-30E0DA8B0A57}"/>
              </a:ext>
            </a:extLst>
          </p:cNvPr>
          <p:cNvGrpSpPr/>
          <p:nvPr/>
        </p:nvGrpSpPr>
        <p:grpSpPr>
          <a:xfrm>
            <a:off x="1619945" y="1238741"/>
            <a:ext cx="9685421" cy="4782547"/>
            <a:chOff x="2195429" y="1340768"/>
            <a:chExt cx="9685421" cy="4782547"/>
          </a:xfrm>
        </p:grpSpPr>
        <p:grpSp>
          <p:nvGrpSpPr>
            <p:cNvPr id="6" name="Groupe 19">
              <a:extLst>
                <a:ext uri="{FF2B5EF4-FFF2-40B4-BE49-F238E27FC236}">
                  <a16:creationId xmlns:a16="http://schemas.microsoft.com/office/drawing/2014/main" xmlns="" id="{9DFD1CFF-4CE5-4904-A834-1EBDB741DD97}"/>
                </a:ext>
              </a:extLst>
            </p:cNvPr>
            <p:cNvGrpSpPr/>
            <p:nvPr/>
          </p:nvGrpSpPr>
          <p:grpSpPr>
            <a:xfrm>
              <a:off x="2195429" y="1340768"/>
              <a:ext cx="9685421" cy="4782547"/>
              <a:chOff x="745830" y="972963"/>
              <a:chExt cx="10491537" cy="535887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E6C8A2E-AB13-498C-9169-736D8B92BD1D}"/>
                  </a:ext>
                </a:extLst>
              </p:cNvPr>
              <p:cNvSpPr/>
              <p:nvPr/>
            </p:nvSpPr>
            <p:spPr>
              <a:xfrm>
                <a:off x="745830" y="972963"/>
                <a:ext cx="10491537" cy="52580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" name="Groupe 17">
                <a:extLst>
                  <a:ext uri="{FF2B5EF4-FFF2-40B4-BE49-F238E27FC236}">
                    <a16:creationId xmlns:a16="http://schemas.microsoft.com/office/drawing/2014/main" xmlns="" id="{52447BBB-700D-49BF-A23B-A5CF514237BE}"/>
                  </a:ext>
                </a:extLst>
              </p:cNvPr>
              <p:cNvGrpSpPr/>
              <p:nvPr/>
            </p:nvGrpSpPr>
            <p:grpSpPr>
              <a:xfrm>
                <a:off x="1028721" y="1308084"/>
                <a:ext cx="9965281" cy="5023754"/>
                <a:chOff x="1028721" y="1308084"/>
                <a:chExt cx="9965281" cy="5023754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xmlns="" id="{FD4BEB86-8A7C-4D71-A3A4-7DE4D73D4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l="194" t="16224" b="21806"/>
                <a:stretch/>
              </p:blipFill>
              <p:spPr>
                <a:xfrm>
                  <a:off x="1216901" y="1308084"/>
                  <a:ext cx="9777101" cy="469515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B8F691FF-56FF-47AB-998D-EB7FF8282594}"/>
                    </a:ext>
                  </a:extLst>
                </p:cNvPr>
                <p:cNvSpPr txBox="1"/>
                <p:nvPr/>
              </p:nvSpPr>
              <p:spPr>
                <a:xfrm rot="16200000">
                  <a:off x="270308" y="3486382"/>
                  <a:ext cx="1855380" cy="33855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Transmittance (%)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ZoneTexte 16">
                      <a:extLst>
                        <a:ext uri="{FF2B5EF4-FFF2-40B4-BE49-F238E27FC236}">
                          <a16:creationId xmlns:a16="http://schemas.microsoft.com/office/drawing/2014/main" xmlns="" id="{6142F89E-D75B-42E5-A470-EB02A1C5CC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4355" y="6021459"/>
                      <a:ext cx="2212391" cy="310379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d’onde (</a:t>
                      </a:r>
                      <a14:m>
                        <m:oMath xmlns:m="http://schemas.openxmlformats.org/officeDocument/2006/math" xmlns="">
                          <m:r>
                            <m:rPr>
                              <m:sty m:val="p"/>
                            </m:rPr>
                            <a:rPr lang="fr-FR" sz="1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sSup>
                            <m:s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2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oMath>
                      </a14:m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13" name="ZoneTexte 12">
                      <a:extLst>
                        <a:ext uri="{FF2B5EF4-FFF2-40B4-BE49-F238E27FC236}">
                          <a16:creationId xmlns:a14="http://schemas.microsoft.com/office/drawing/2010/main" xmlns="" xmlns:a16="http://schemas.microsoft.com/office/drawing/2014/main" id="{6142F89E-D75B-42E5-A470-EB02A1C5C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4355" y="6021459"/>
                      <a:ext cx="2212391" cy="310379"/>
                    </a:xfrm>
                    <a:prstGeom prst="rect">
                      <a:avLst/>
                    </a:prstGeom>
                    <a:blipFill>
                      <a:blip r:embed="rId4" cstate="print"/>
                      <a:stretch>
                        <a:fillRect b="-12766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4FFE84E3-CD70-4F3B-ADFF-EACBD0EEE494}"/>
                </a:ext>
              </a:extLst>
            </p:cNvPr>
            <p:cNvSpPr/>
            <p:nvPr/>
          </p:nvSpPr>
          <p:spPr>
            <a:xfrm>
              <a:off x="8013033" y="1732547"/>
              <a:ext cx="3631120" cy="3910264"/>
            </a:xfrm>
            <a:prstGeom prst="rect">
              <a:avLst/>
            </a:prstGeom>
            <a:solidFill>
              <a:schemeClr val="bg2">
                <a:lumMod val="75000"/>
                <a:alpha val="30196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r>
                <a:rPr lang="fr-FR" sz="2000" b="1" dirty="0">
                  <a:solidFill>
                    <a:schemeClr val="accent5">
                      <a:lumMod val="50000"/>
                    </a:schemeClr>
                  </a:solidFill>
                </a:rPr>
                <a:t>Empreinte digitale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17A2030-8FA7-4096-9A49-775EE323E27C}"/>
                </a:ext>
              </a:extLst>
            </p:cNvPr>
            <p:cNvSpPr/>
            <p:nvPr/>
          </p:nvSpPr>
          <p:spPr>
            <a:xfrm>
              <a:off x="2985735" y="1730192"/>
              <a:ext cx="5027298" cy="391026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r>
                <a:rPr lang="fr-FR" sz="2000" b="1" dirty="0">
                  <a:solidFill>
                    <a:srgbClr val="C00000"/>
                  </a:solidFill>
                </a:rPr>
                <a:t>Bandes caractéristiques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11880850" cy="850106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Table des données IR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mc="http://schemas.openxmlformats.org/markup-compatibility/2006" xmlns:a16="http://schemas.microsoft.com/office/drawing/2014/main" xmlns="" xmlns:a14="http://schemas.microsoft.com/office/drawing/2010/main" id="{EBD6AB8C-338A-4028-AAA5-CE02E6FA5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949726"/>
              </p:ext>
            </p:extLst>
          </p:nvPr>
        </p:nvGraphicFramePr>
        <p:xfrm>
          <a:off x="160988" y="1480156"/>
          <a:ext cx="11252045" cy="47465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352">
                  <a:extLst>
                    <a:ext uri="{9D8B030D-6E8A-4147-A177-3AD203B41FA5}">
                      <a16:colId xmlns:mc="http://schemas.openxmlformats.org/markup-compatibility/2006" xmlns:a16="http://schemas.microsoft.com/office/drawing/2014/main" xmlns="" xmlns:a14="http://schemas.microsoft.com/office/drawing/2010/main" val="20000"/>
                    </a:ext>
                  </a:extLst>
                </a:gridCol>
                <a:gridCol w="1925739">
                  <a:extLst>
                    <a:ext uri="{9D8B030D-6E8A-4147-A177-3AD203B41FA5}">
                      <a16:colId xmlns:mc="http://schemas.openxmlformats.org/markup-compatibility/2006" xmlns:a16="http://schemas.microsoft.com/office/drawing/2014/main" xmlns="" xmlns:a14="http://schemas.microsoft.com/office/drawing/2010/main" val="20001"/>
                    </a:ext>
                  </a:extLst>
                </a:gridCol>
                <a:gridCol w="1924861">
                  <a:extLst>
                    <a:ext uri="{9D8B030D-6E8A-4147-A177-3AD203B41FA5}">
                      <a16:colId xmlns:mc="http://schemas.openxmlformats.org/markup-compatibility/2006" xmlns:a16="http://schemas.microsoft.com/office/drawing/2014/main" xmlns="" xmlns:a14="http://schemas.microsoft.com/office/drawing/2010/main" val="20002"/>
                    </a:ext>
                  </a:extLst>
                </a:gridCol>
                <a:gridCol w="2055211">
                  <a:extLst>
                    <a:ext uri="{9D8B030D-6E8A-4147-A177-3AD203B41FA5}">
                      <a16:colId xmlns:mc="http://schemas.openxmlformats.org/markup-compatibility/2006" xmlns:a16="http://schemas.microsoft.com/office/drawing/2014/main" xmlns="" xmlns:a14="http://schemas.microsoft.com/office/drawing/2010/main" val="20003"/>
                    </a:ext>
                  </a:extLst>
                </a:gridCol>
                <a:gridCol w="2151144">
                  <a:extLst>
                    <a:ext uri="{9D8B030D-6E8A-4147-A177-3AD203B41FA5}">
                      <a16:colId xmlns:mc="http://schemas.openxmlformats.org/markup-compatibility/2006" xmlns:a16="http://schemas.microsoft.com/office/drawing/2014/main" xmlns="" xmlns:a14="http://schemas.microsoft.com/office/drawing/2010/main" val="20004"/>
                    </a:ext>
                  </a:extLst>
                </a:gridCol>
                <a:gridCol w="2043738">
                  <a:extLst>
                    <a:ext uri="{9D8B030D-6E8A-4147-A177-3AD203B41FA5}">
                      <a16:colId xmlns:mc="http://schemas.openxmlformats.org/markup-compatibility/2006" xmlns:a16="http://schemas.microsoft.com/office/drawing/2014/main" xmlns="" xmlns:a14="http://schemas.microsoft.com/office/drawing/2010/main" val="3067414083"/>
                    </a:ext>
                  </a:extLst>
                </a:gridCol>
              </a:tblGrid>
              <a:tr h="60857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Type</a:t>
                      </a:r>
                      <a:r>
                        <a:rPr lang="fr-FR" sz="1700" baseline="0" dirty="0"/>
                        <a:t> de liaison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700" dirty="0" smtClean="0"/>
                        <a:t>σ</a:t>
                      </a:r>
                      <a:r>
                        <a:rPr lang="fr-FR" sz="1700" dirty="0" smtClean="0"/>
                        <a:t> (en cm-1)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Largeur de la bande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Intensité</a:t>
                      </a:r>
                      <a:r>
                        <a:rPr lang="fr-FR" sz="1700" baseline="0" dirty="0"/>
                        <a:t> d’absorption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Remarques</a:t>
                      </a:r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0"/>
                  </a:ext>
                </a:extLst>
              </a:tr>
              <a:tr h="422410">
                <a:tc rowSpan="2">
                  <a:txBody>
                    <a:bodyPr/>
                    <a:lstStyle/>
                    <a:p>
                      <a:r>
                        <a:rPr lang="en-US" sz="1700" dirty="0" smtClean="0"/>
                        <a:t>O</a:t>
                      </a:r>
                      <a:r>
                        <a:rPr lang="en-US" sz="1700" dirty="0" smtClean="0">
                          <a:sym typeface="Symbol"/>
                        </a:rPr>
                        <a:t></a:t>
                      </a:r>
                      <a:r>
                        <a:rPr lang="en-US" sz="1700" dirty="0" smtClean="0"/>
                        <a:t>H</a:t>
                      </a:r>
                    </a:p>
                    <a:p>
                      <a:r>
                        <a:rPr lang="en-US" sz="1700" dirty="0" err="1" smtClean="0"/>
                        <a:t>hydroxyle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baseline="0" dirty="0"/>
                        <a:t>phase gazeuse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3600 – 3700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1"/>
                  </a:ext>
                </a:extLst>
              </a:tr>
              <a:tr h="550618">
                <a:tc vMerge="1">
                  <a:txBody>
                    <a:bodyPr/>
                    <a:lstStyle/>
                    <a:p>
                      <a:endParaRPr lang="fr-FR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baseline="0" dirty="0"/>
                        <a:t>phase condensée</a:t>
                      </a:r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3200 - 3400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Large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se superpose à la précédente</a:t>
                      </a:r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2"/>
                  </a:ext>
                </a:extLst>
              </a:tr>
              <a:tr h="60857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3100 - 3500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 (amine) à forte (amide)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noProof="0" dirty="0" smtClean="0"/>
                        <a:t>double bande si NH</a:t>
                      </a:r>
                      <a:r>
                        <a:rPr lang="fr-FR" sz="1500" baseline="-25000" noProof="0" dirty="0" smtClean="0"/>
                        <a:t>2</a:t>
                      </a:r>
                      <a:endParaRPr lang="fr-FR" sz="1500" baseline="-25000" noProof="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3"/>
                  </a:ext>
                </a:extLst>
              </a:tr>
              <a:tr h="55587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2900 - 3100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Variable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 à 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noProof="0" dirty="0" smtClean="0"/>
                        <a:t>peut </a:t>
                      </a:r>
                      <a:r>
                        <a:rPr lang="fr-FR" sz="1500" baseline="0" noProof="0" dirty="0" smtClean="0"/>
                        <a:t> descendre à 2700 cm</a:t>
                      </a:r>
                      <a:r>
                        <a:rPr lang="fr-FR" sz="1500" baseline="30000" noProof="0" dirty="0" smtClean="0"/>
                        <a:t>-1</a:t>
                      </a:r>
                      <a:r>
                        <a:rPr lang="fr-FR" sz="1500" baseline="0" noProof="0" dirty="0" smtClean="0"/>
                        <a:t> pour un aldéhyde</a:t>
                      </a:r>
                      <a:endParaRPr lang="fr-FR" sz="1500" noProof="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5"/>
                  </a:ext>
                </a:extLst>
              </a:tr>
              <a:tr h="57959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O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</a:p>
                    <a:p>
                      <a:r>
                        <a:rPr lang="en-US" sz="1700" dirty="0" err="1" smtClean="0">
                          <a:sym typeface="Symbol"/>
                        </a:rPr>
                        <a:t>carboxyle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2500 - 3200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Large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 à 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se superpose aux C-H</a:t>
                      </a:r>
                      <a:endParaRPr lang="fr-FR" sz="1500" i="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17822622"/>
                  </a:ext>
                </a:extLst>
              </a:tr>
              <a:tr h="42241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</a:t>
                      </a:r>
                      <a:r>
                        <a:rPr lang="en-US" sz="1700" dirty="0" smtClean="0">
                          <a:sym typeface="Symbol"/>
                        </a:rPr>
                        <a:t>O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1650 - 1750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6"/>
                  </a:ext>
                </a:extLst>
              </a:tr>
              <a:tr h="42241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C=C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1600 - 1700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Variable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Moyenne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10007"/>
                  </a:ext>
                </a:extLst>
              </a:tr>
              <a:tr h="55061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</a:t>
                      </a:r>
                      <a:r>
                        <a:rPr lang="en-US" sz="1700" dirty="0" smtClean="0">
                          <a:sym typeface="Symbol"/>
                        </a:rPr>
                        <a:t>H</a:t>
                      </a:r>
                      <a:endParaRPr lang="en-US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1560 - 1640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Fine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/>
                        <a:t>Forte</a:t>
                      </a:r>
                    </a:p>
                  </a:txBody>
                  <a:tcPr marL="86940" marR="86940" marT="43470" marB="4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se superpose à C=O pour un amide</a:t>
                      </a:r>
                    </a:p>
                  </a:txBody>
                  <a:tcPr marL="86940" marR="86940" marT="43470" marB="43470" anchor="ctr"/>
                </a:tc>
                <a:extLst>
                  <a:ext uri="{0D108BD9-81ED-4DB2-BD59-A6C34878D82A}">
                    <a16:rowId xmlns:mc="http://schemas.openxmlformats.org/markup-compatibility/2006" xmlns:a16="http://schemas.microsoft.com/office/drawing/2014/main" xmlns="" xmlns:a14="http://schemas.microsoft.com/office/drawing/2010/main" val="7360577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B2B3407-26E8-4C42-9BD9-55B10895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Reconnaissance des 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bandes caractéristiques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0FF66E40-2A48-4701-841C-B976383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52" y="1861326"/>
            <a:ext cx="5918747" cy="4145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F4D2F2A-460B-46FD-8183-DAE4EBAFAA16}"/>
              </a:ext>
            </a:extLst>
          </p:cNvPr>
          <p:cNvSpPr/>
          <p:nvPr/>
        </p:nvSpPr>
        <p:spPr>
          <a:xfrm>
            <a:off x="6640028" y="594620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88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B2B3407-26E8-4C42-9BD9-55B10895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Reconnaissance des 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bandes caractéristiques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0FF66E40-2A48-4701-841C-B976383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62" y="1772816"/>
            <a:ext cx="5918747" cy="4145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F4D2F2A-460B-46FD-8183-DAE4EBAFAA16}"/>
              </a:ext>
            </a:extLst>
          </p:cNvPr>
          <p:cNvSpPr/>
          <p:nvPr/>
        </p:nvSpPr>
        <p:spPr>
          <a:xfrm>
            <a:off x="6640028" y="594620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AB98F1B2-D21B-46E4-88CD-BA2185A725E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6054" y="2492896"/>
            <a:ext cx="5971310" cy="351252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740625" y="1988840"/>
            <a:ext cx="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Pentane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89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CDFF898-AFCE-4467-94E4-8FD118C0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alcool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0158B5FD-E01C-4361-A24E-FCD4F484660F}"/>
              </a:ext>
            </a:extLst>
          </p:cNvPr>
          <p:cNvGrpSpPr/>
          <p:nvPr/>
        </p:nvGrpSpPr>
        <p:grpSpPr>
          <a:xfrm>
            <a:off x="1069277" y="1844824"/>
            <a:ext cx="9993225" cy="3984691"/>
            <a:chOff x="1097280" y="1903618"/>
            <a:chExt cx="10254940" cy="3984691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7B32F27B-D6F4-4982-B8DD-0C2EF6D6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903618"/>
              <a:ext cx="10254940" cy="398469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F8E39BB3-6B28-49DE-9F9F-446152DFB33F}"/>
                </a:ext>
              </a:extLst>
            </p:cNvPr>
            <p:cNvSpPr/>
            <p:nvPr/>
          </p:nvSpPr>
          <p:spPr>
            <a:xfrm>
              <a:off x="6806520" y="3136293"/>
              <a:ext cx="556592" cy="1898374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62C17B1-1423-494A-A7FB-C34C9DBF1827}"/>
              </a:ext>
            </a:extLst>
          </p:cNvPr>
          <p:cNvSpPr/>
          <p:nvPr/>
        </p:nvSpPr>
        <p:spPr>
          <a:xfrm>
            <a:off x="6632812" y="5989381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950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1188085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Principe de fonctionnement d’un spectrophotomètre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822938" y="2136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18" name="Groupe 32">
            <a:extLst>
              <a:ext uri="{FF2B5EF4-FFF2-40B4-BE49-F238E27FC236}">
                <a16:creationId xmlns=""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2556049" y="1484784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=""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=""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Flèche vers la droite 22"/>
          <p:cNvSpPr/>
          <p:nvPr/>
        </p:nvSpPr>
        <p:spPr>
          <a:xfrm>
            <a:off x="1187897" y="2996952"/>
            <a:ext cx="1368152" cy="432048"/>
          </a:xfrm>
          <a:prstGeom prst="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85" y="2924944"/>
            <a:ext cx="639837" cy="642693"/>
          </a:xfrm>
          <a:prstGeom prst="rect">
            <a:avLst/>
          </a:prstGeom>
        </p:spPr>
      </p:pic>
      <p:sp>
        <p:nvSpPr>
          <p:cNvPr id="25" name="Flèche vers la droite 24"/>
          <p:cNvSpPr/>
          <p:nvPr/>
        </p:nvSpPr>
        <p:spPr>
          <a:xfrm>
            <a:off x="3276129" y="2996952"/>
            <a:ext cx="1008112" cy="288032"/>
          </a:xfrm>
          <a:prstGeom prst="rightArrow">
            <a:avLst/>
          </a:prstGeom>
          <a:solidFill>
            <a:srgbClr val="3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vers la droite 25"/>
          <p:cNvSpPr/>
          <p:nvPr/>
        </p:nvSpPr>
        <p:spPr>
          <a:xfrm>
            <a:off x="3276129" y="3284984"/>
            <a:ext cx="1008112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5"/>
          <a:srcRect r="68011"/>
          <a:stretch/>
        </p:blipFill>
        <p:spPr>
          <a:xfrm>
            <a:off x="4716289" y="2996952"/>
            <a:ext cx="432048" cy="62578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83841" y="2530218"/>
            <a:ext cx="15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Solution de </a:t>
            </a:r>
            <a:r>
              <a:rPr lang="fr-FR" sz="1400" dirty="0" err="1" smtClean="0"/>
              <a:t>diiode</a:t>
            </a:r>
            <a:endParaRPr lang="fr-FR" sz="1400" dirty="0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2196009" y="2780928"/>
            <a:ext cx="648072" cy="360040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153101" y="3409255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Lumière blanche</a:t>
            </a:r>
            <a:endParaRPr lang="fr-FR" sz="1400" dirty="0"/>
          </a:p>
        </p:txBody>
      </p:sp>
      <p:sp>
        <p:nvSpPr>
          <p:cNvPr id="34" name="ZoneTexte 33"/>
          <p:cNvSpPr txBox="1"/>
          <p:nvPr/>
        </p:nvSpPr>
        <p:spPr>
          <a:xfrm>
            <a:off x="3060105" y="3573016"/>
            <a:ext cx="122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Lumière jaune</a:t>
            </a:r>
            <a:endParaRPr lang="fr-FR" sz="1400" dirty="0"/>
          </a:p>
        </p:txBody>
      </p:sp>
      <p:pic>
        <p:nvPicPr>
          <p:cNvPr id="36" name="Image 35" descr="Capture d’écran 2020-05-17 à 16.14.3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6281"/>
          <a:stretch/>
        </p:blipFill>
        <p:spPr>
          <a:xfrm>
            <a:off x="5148337" y="1124744"/>
            <a:ext cx="6574532" cy="4241800"/>
          </a:xfrm>
          <a:prstGeom prst="rect">
            <a:avLst/>
          </a:prstGeom>
        </p:spPr>
      </p:pic>
      <p:pic>
        <p:nvPicPr>
          <p:cNvPr id="37" name="Image 36" descr="Capture d’écran 2020-05-18 à 12.11.1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"/>
          <a:stretch/>
        </p:blipFill>
        <p:spPr>
          <a:xfrm>
            <a:off x="1547937" y="4077071"/>
            <a:ext cx="2664296" cy="2484232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1691953" y="650360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Triangle des couleurs</a:t>
            </a:r>
            <a:endParaRPr lang="fr-FR" b="1" u="sng" dirty="0"/>
          </a:p>
        </p:txBody>
      </p:sp>
      <p:sp>
        <p:nvSpPr>
          <p:cNvPr id="39" name="ZoneTexte 38"/>
          <p:cNvSpPr txBox="1"/>
          <p:nvPr/>
        </p:nvSpPr>
        <p:spPr>
          <a:xfrm>
            <a:off x="2412033" y="458112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(435-480 nm)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CDFF898-AFCE-4467-94E4-8FD118C0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alcool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0158B5FD-E01C-4361-A24E-FCD4F484660F}"/>
              </a:ext>
            </a:extLst>
          </p:cNvPr>
          <p:cNvGrpSpPr/>
          <p:nvPr/>
        </p:nvGrpSpPr>
        <p:grpSpPr>
          <a:xfrm>
            <a:off x="1069277" y="1844824"/>
            <a:ext cx="9993225" cy="3984691"/>
            <a:chOff x="1097280" y="1903618"/>
            <a:chExt cx="10254940" cy="3984691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7B32F27B-D6F4-4982-B8DD-0C2EF6D6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903618"/>
              <a:ext cx="10254940" cy="398469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F8E39BB3-6B28-49DE-9F9F-446152DFB33F}"/>
                </a:ext>
              </a:extLst>
            </p:cNvPr>
            <p:cNvSpPr/>
            <p:nvPr/>
          </p:nvSpPr>
          <p:spPr>
            <a:xfrm>
              <a:off x="6806520" y="3136293"/>
              <a:ext cx="556592" cy="1898374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62C17B1-1423-494A-A7FB-C34C9DBF1827}"/>
              </a:ext>
            </a:extLst>
          </p:cNvPr>
          <p:cNvSpPr/>
          <p:nvPr/>
        </p:nvSpPr>
        <p:spPr>
          <a:xfrm>
            <a:off x="6632812" y="5989381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596609" y="3429000"/>
            <a:ext cx="1152128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Bande due à la liaison </a:t>
            </a:r>
          </a:p>
          <a:p>
            <a:r>
              <a:rPr lang="fr-FR" dirty="0" smtClean="0"/>
              <a:t>O-H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3" idx="1"/>
          </p:cNvCxnSpPr>
          <p:nvPr/>
        </p:nvCxnSpPr>
        <p:spPr>
          <a:xfrm flipH="1">
            <a:off x="6948537" y="4041069"/>
            <a:ext cx="64807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85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C1F4C6C-3787-402F-8899-834E5E52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Fonction alcool : deux types de bandes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C497039-1F02-4E53-8291-E9E7A20A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4"/>
          <a:stretch/>
        </p:blipFill>
        <p:spPr>
          <a:xfrm>
            <a:off x="1069276" y="1839930"/>
            <a:ext cx="4266229" cy="3178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388AB9D8-6BBD-45EE-A904-AFBCA7EA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93" b="14377"/>
          <a:stretch/>
        </p:blipFill>
        <p:spPr>
          <a:xfrm>
            <a:off x="6346993" y="1983352"/>
            <a:ext cx="4272742" cy="31781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9E3B3F6A-A82C-4100-A8CE-AAB6A2CB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5"/>
          <a:stretch/>
        </p:blipFill>
        <p:spPr>
          <a:xfrm>
            <a:off x="1261114" y="5161492"/>
            <a:ext cx="3044468" cy="832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8792C26-F862-4F0C-A32C-8DA8B11F294C}"/>
              </a:ext>
            </a:extLst>
          </p:cNvPr>
          <p:cNvSpPr/>
          <p:nvPr/>
        </p:nvSpPr>
        <p:spPr>
          <a:xfrm>
            <a:off x="2815244" y="5947031"/>
            <a:ext cx="9065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Valéry PRÉVOST, Bernard RICHOUX et al. Physique Chimie, Terminale S enseignement spéciﬁque.Nathan,2017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797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225E4F9-FF91-439A-B8FB-D091AD25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C=C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EA0435A2-949A-4B20-BEB1-5A38EBA07E64}"/>
              </a:ext>
            </a:extLst>
          </p:cNvPr>
          <p:cNvGrpSpPr/>
          <p:nvPr/>
        </p:nvGrpSpPr>
        <p:grpSpPr>
          <a:xfrm>
            <a:off x="1197224" y="1889729"/>
            <a:ext cx="9486402" cy="3967408"/>
            <a:chOff x="1228578" y="1889729"/>
            <a:chExt cx="9734843" cy="3967408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AE30C829-0443-4269-921C-BE7B969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578" y="1889729"/>
              <a:ext cx="9734843" cy="3967408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AE5F9154-E280-4AE3-8725-7DEE105C5EF8}"/>
                </a:ext>
              </a:extLst>
            </p:cNvPr>
            <p:cNvSpPr/>
            <p:nvPr/>
          </p:nvSpPr>
          <p:spPr>
            <a:xfrm>
              <a:off x="8691590" y="3093115"/>
              <a:ext cx="255462" cy="1816510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F2568C3-2107-4EE9-956C-C75EC3125802}"/>
              </a:ext>
            </a:extLst>
          </p:cNvPr>
          <p:cNvSpPr/>
          <p:nvPr/>
        </p:nvSpPr>
        <p:spPr>
          <a:xfrm>
            <a:off x="6640028" y="5928345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08577" y="3645024"/>
            <a:ext cx="11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Bande due à </a:t>
            </a:r>
          </a:p>
          <a:p>
            <a:r>
              <a:rPr lang="fr-FR" sz="1400" dirty="0" smtClean="0"/>
              <a:t>la liaison C=C</a:t>
            </a:r>
            <a:endParaRPr lang="fr-FR" sz="1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8028657" y="4221088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7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BF615DC-5AB9-4070-8C7E-1AC8108C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521" y="286604"/>
            <a:ext cx="10048457" cy="145075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aldéhyde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0576EE8-935D-44E5-A2D2-F2AFB61F9373}"/>
              </a:ext>
            </a:extLst>
          </p:cNvPr>
          <p:cNvGrpSpPr/>
          <p:nvPr/>
        </p:nvGrpSpPr>
        <p:grpSpPr>
          <a:xfrm>
            <a:off x="1053283" y="1884181"/>
            <a:ext cx="9774284" cy="4081919"/>
            <a:chOff x="1080867" y="1884180"/>
            <a:chExt cx="10030265" cy="4081919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82F249C5-9C15-4537-83B7-F6564D81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867" y="1884180"/>
              <a:ext cx="10030265" cy="4081919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6E9BA2C7-E312-4966-996F-F208CBCC8FD2}"/>
                </a:ext>
              </a:extLst>
            </p:cNvPr>
            <p:cNvSpPr/>
            <p:nvPr/>
          </p:nvSpPr>
          <p:spPr>
            <a:xfrm>
              <a:off x="8086679" y="3429000"/>
              <a:ext cx="297666" cy="1719775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5A0D688-BD13-41AD-95E6-1AC4A2630969}"/>
              </a:ext>
            </a:extLst>
          </p:cNvPr>
          <p:cNvSpPr/>
          <p:nvPr/>
        </p:nvSpPr>
        <p:spPr>
          <a:xfrm>
            <a:off x="6640028" y="592825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949794" y="4293096"/>
            <a:ext cx="1222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Bande</a:t>
            </a:r>
            <a:r>
              <a:rPr lang="en-US" sz="1400" dirty="0" smtClean="0"/>
              <a:t> du au O</a:t>
            </a:r>
            <a:r>
              <a:rPr lang="en-US" sz="1400" dirty="0">
                <a:sym typeface="Symbol"/>
              </a:rPr>
              <a:t>H</a:t>
            </a:r>
          </a:p>
          <a:p>
            <a:r>
              <a:rPr lang="en-US" sz="1400" dirty="0" smtClean="0">
                <a:sym typeface="Symbol"/>
              </a:rPr>
              <a:t>(</a:t>
            </a:r>
            <a:r>
              <a:rPr lang="en-US" sz="1400" dirty="0" err="1" smtClean="0">
                <a:sym typeface="Symbol"/>
              </a:rPr>
              <a:t>carboxyle</a:t>
            </a:r>
            <a:r>
              <a:rPr lang="en-US" sz="1400" dirty="0" smtClean="0">
                <a:sym typeface="Symbol"/>
              </a:rPr>
              <a:t>)</a:t>
            </a:r>
            <a:endParaRPr lang="en-US" sz="1400" dirty="0"/>
          </a:p>
          <a:p>
            <a:endParaRPr lang="fr-FR" sz="1400" dirty="0"/>
          </a:p>
        </p:txBody>
      </p:sp>
      <p:cxnSp>
        <p:nvCxnSpPr>
          <p:cNvPr id="11" name="Connecteur droit avec flèche 10"/>
          <p:cNvCxnSpPr>
            <a:stCxn id="9" idx="0"/>
            <a:endCxn id="6" idx="2"/>
          </p:cNvCxnSpPr>
          <p:nvPr/>
        </p:nvCxnSpPr>
        <p:spPr>
          <a:xfrm flipV="1">
            <a:off x="7561234" y="4288889"/>
            <a:ext cx="319067" cy="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8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00D03DA-DD60-4610-BC56-51BECF43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Bande caractéristique : fonction amine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04A54607-C38C-4AB9-859F-3D84E9AF3D79}"/>
              </a:ext>
            </a:extLst>
          </p:cNvPr>
          <p:cNvGrpSpPr/>
          <p:nvPr/>
        </p:nvGrpSpPr>
        <p:grpSpPr>
          <a:xfrm>
            <a:off x="1053476" y="1893347"/>
            <a:ext cx="9773899" cy="4043221"/>
            <a:chOff x="1081065" y="1893346"/>
            <a:chExt cx="10029870" cy="4043221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510CDFD0-4A07-4F42-B458-B6C0D233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065" y="1893346"/>
              <a:ext cx="10029870" cy="404322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1018A4B4-24AE-45DF-82CC-A340282AF084}"/>
                </a:ext>
              </a:extLst>
            </p:cNvPr>
            <p:cNvSpPr/>
            <p:nvPr/>
          </p:nvSpPr>
          <p:spPr>
            <a:xfrm>
              <a:off x="6991643" y="3207434"/>
              <a:ext cx="295423" cy="743829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50EE3B9-549F-458E-914D-154052D30258}"/>
              </a:ext>
            </a:extLst>
          </p:cNvPr>
          <p:cNvSpPr/>
          <p:nvPr/>
        </p:nvSpPr>
        <p:spPr>
          <a:xfrm>
            <a:off x="6640028" y="5950227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="" xmlns:a16="http://schemas.microsoft.com/office/drawing/2014/main" id="{1018A4B4-24AE-45DF-82CC-A340282AF084}"/>
              </a:ext>
            </a:extLst>
          </p:cNvPr>
          <p:cNvSpPr/>
          <p:nvPr/>
        </p:nvSpPr>
        <p:spPr>
          <a:xfrm>
            <a:off x="8532861" y="3140968"/>
            <a:ext cx="287884" cy="743829"/>
          </a:xfrm>
          <a:prstGeom prst="ellipse">
            <a:avLst/>
          </a:prstGeom>
          <a:solidFill>
            <a:srgbClr val="D2EFFA">
              <a:alpha val="55000"/>
            </a:srgbClr>
          </a:solidFill>
          <a:ln>
            <a:solidFill>
              <a:srgbClr val="D2E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380585" y="4222829"/>
            <a:ext cx="2193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Double bande due au </a:t>
            </a:r>
          </a:p>
          <a:p>
            <a:r>
              <a:rPr lang="fr-FR" dirty="0" smtClean="0"/>
              <a:t>groupement NH</a:t>
            </a:r>
            <a:r>
              <a:rPr lang="fr-FR" baseline="-25000" dirty="0" smtClean="0"/>
              <a:t>2</a:t>
            </a:r>
            <a:endParaRPr lang="fr-FR" baseline="-25000" dirty="0"/>
          </a:p>
        </p:txBody>
      </p:sp>
      <p:cxnSp>
        <p:nvCxnSpPr>
          <p:cNvPr id="11" name="Connecteur droit avec flèche 10"/>
          <p:cNvCxnSpPr>
            <a:stCxn id="3" idx="1"/>
          </p:cNvCxnSpPr>
          <p:nvPr/>
        </p:nvCxnSpPr>
        <p:spPr>
          <a:xfrm flipH="1" flipV="1">
            <a:off x="7020545" y="3862789"/>
            <a:ext cx="360040" cy="683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180785" y="3717032"/>
            <a:ext cx="54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N-H</a:t>
            </a:r>
            <a:endParaRPr lang="fr-FR" dirty="0"/>
          </a:p>
        </p:txBody>
      </p:sp>
      <p:cxnSp>
        <p:nvCxnSpPr>
          <p:cNvPr id="14" name="Connecteur droit avec flèche 13"/>
          <p:cNvCxnSpPr>
            <a:stCxn id="12" idx="1"/>
          </p:cNvCxnSpPr>
          <p:nvPr/>
        </p:nvCxnSpPr>
        <p:spPr>
          <a:xfrm flipH="1" flipV="1">
            <a:off x="8676729" y="3645024"/>
            <a:ext cx="504056" cy="256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8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35">
            <a:extLst>
              <a:ext uri="{FF2B5EF4-FFF2-40B4-BE49-F238E27FC236}">
                <a16:creationId xmlns:a16="http://schemas.microsoft.com/office/drawing/2014/main" xmlns="" id="{F344772F-8EC5-404F-918C-6596F1A967E1}"/>
              </a:ext>
            </a:extLst>
          </p:cNvPr>
          <p:cNvGrpSpPr/>
          <p:nvPr/>
        </p:nvGrpSpPr>
        <p:grpSpPr>
          <a:xfrm>
            <a:off x="1079473" y="1419371"/>
            <a:ext cx="9721904" cy="4885899"/>
            <a:chOff x="573206" y="914400"/>
            <a:chExt cx="10877266" cy="55682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943BBB5-727F-4AA5-B208-C510499D8AF5}"/>
                </a:ext>
              </a:extLst>
            </p:cNvPr>
            <p:cNvSpPr/>
            <p:nvPr/>
          </p:nvSpPr>
          <p:spPr>
            <a:xfrm>
              <a:off x="573206" y="914400"/>
              <a:ext cx="10877266" cy="5568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xmlns="" id="{BA785C0F-3B9F-41FC-A993-C1AAA1293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t="16224" b="21806"/>
            <a:stretch/>
          </p:blipFill>
          <p:spPr>
            <a:xfrm>
              <a:off x="1197997" y="1308084"/>
              <a:ext cx="9796006" cy="4695151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1B67894-7FFE-44BB-A3FA-34D8D052D2DC}"/>
                </a:ext>
              </a:extLst>
            </p:cNvPr>
            <p:cNvSpPr/>
            <p:nvPr/>
          </p:nvSpPr>
          <p:spPr>
            <a:xfrm>
              <a:off x="6927574" y="1381538"/>
              <a:ext cx="4066429" cy="4422913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xmlns="" id="{3A16FAAF-9495-4EF3-912F-357D1EA946ED}"/>
                    </a:ext>
                  </a:extLst>
                </p:cNvPr>
                <p:cNvSpPr txBox="1"/>
                <p:nvPr/>
              </p:nvSpPr>
              <p:spPr>
                <a:xfrm>
                  <a:off x="1666265" y="4517744"/>
                  <a:ext cx="2250870" cy="129781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Position : 3300 - 3500</a:t>
                  </a:r>
                </a:p>
                <a:p>
                  <a:endPara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fr-FR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(amide)</a:t>
                  </a:r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A16FAAF-9495-4EF3-912F-357D1EA94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265" y="4517744"/>
                  <a:ext cx="2250870" cy="129781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xmlns="" id="{3C468916-FD9E-40AE-8E0F-898171BB5CA2}"/>
                </a:ext>
              </a:extLst>
            </p:cNvPr>
            <p:cNvSpPr/>
            <p:nvPr/>
          </p:nvSpPr>
          <p:spPr>
            <a:xfrm>
              <a:off x="2738369" y="2646397"/>
              <a:ext cx="173796" cy="18931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xmlns="" id="{4E1FFC5E-0A83-4517-8E3F-38C459B6558C}"/>
                    </a:ext>
                  </a:extLst>
                </p:cNvPr>
                <p:cNvSpPr txBox="1"/>
                <p:nvPr/>
              </p:nvSpPr>
              <p:spPr>
                <a:xfrm>
                  <a:off x="3550067" y="2454220"/>
                  <a:ext cx="2058945" cy="982133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</a:t>
                  </a:r>
                  <a:r>
                    <a:rPr lang="fr-FR" sz="1600" i="1" dirty="0">
                      <a:latin typeface="Cambria Math" panose="02040503050406030204" pitchFamily="18" charset="0"/>
                    </a:rPr>
                    <a:t>30</a:t>
                  </a:r>
                  <a:r>
                    <a:rPr lang="fr-FR" sz="1600" b="0" i="1" dirty="0">
                      <a:latin typeface="Cambria Math" panose="02040503050406030204" pitchFamily="18" charset="0"/>
                    </a:rPr>
                    <a:t>00 – 3200</a:t>
                  </a:r>
                </a:p>
                <a:p>
                  <a:endParaRPr lang="fr-FR" dirty="0"/>
                </a:p>
              </p:txBody>
            </p:sp>
          </mc:Choice>
          <mc:Fallback xmlns="">
            <p:sp>
              <p:nvSpPr>
                <p:cNvPr id="27" name="ZoneTexte 2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E1FFC5E-0A83-4517-8E3F-38C459B65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067" y="2454220"/>
                  <a:ext cx="2058945" cy="98213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28575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xmlns="" id="{CF9973CE-C2B7-4476-BF18-318FE045EE0D}"/>
                </a:ext>
              </a:extLst>
            </p:cNvPr>
            <p:cNvSpPr/>
            <p:nvPr/>
          </p:nvSpPr>
          <p:spPr>
            <a:xfrm>
              <a:off x="2951920" y="2355574"/>
              <a:ext cx="427383" cy="2156336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xmlns="" id="{B21074FE-7804-409E-B046-7F27FE4240AC}"/>
                    </a:ext>
                  </a:extLst>
                </p:cNvPr>
                <p:cNvSpPr txBox="1"/>
                <p:nvPr/>
              </p:nvSpPr>
              <p:spPr>
                <a:xfrm>
                  <a:off x="4078267" y="4681873"/>
                  <a:ext cx="2094703" cy="984780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1650 - 1700</a:t>
                  </a:r>
                </a:p>
                <a:p>
                  <a:endParaRPr lang="fr-FR" dirty="0"/>
                </a:p>
              </p:txBody>
            </p:sp>
          </mc:Choice>
          <mc:Fallback xmlns="">
            <p:sp>
              <p:nvSpPr>
                <p:cNvPr id="29" name="ZoneTexte 2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21074FE-7804-409E-B046-7F27FE424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267" y="4681873"/>
                  <a:ext cx="2094703" cy="98478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xmlns="" id="{620D523E-7623-4777-9AD4-70C33B8F2AC2}"/>
                </a:ext>
              </a:extLst>
            </p:cNvPr>
            <p:cNvSpPr/>
            <p:nvPr/>
          </p:nvSpPr>
          <p:spPr>
            <a:xfrm>
              <a:off x="6331226" y="2107096"/>
              <a:ext cx="238539" cy="3652135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xmlns="" id="{C54FA238-0098-4D3C-AB10-9D0CEB8E621A}"/>
                </a:ext>
              </a:extLst>
            </p:cNvPr>
            <p:cNvSpPr/>
            <p:nvPr/>
          </p:nvSpPr>
          <p:spPr>
            <a:xfrm>
              <a:off x="6555995" y="2107096"/>
              <a:ext cx="335135" cy="3187045"/>
            </a:xfrm>
            <a:prstGeom prst="ellipse">
              <a:avLst/>
            </a:prstGeom>
            <a:solidFill>
              <a:srgbClr val="7030A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xmlns="" id="{726FDAB8-71EA-415F-B599-0FEB1F5B9662}"/>
                    </a:ext>
                  </a:extLst>
                </p:cNvPr>
                <p:cNvSpPr txBox="1"/>
                <p:nvPr/>
              </p:nvSpPr>
              <p:spPr>
                <a:xfrm>
                  <a:off x="7300887" y="4517743"/>
                  <a:ext cx="1611310" cy="1332896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1600</a:t>
                  </a:r>
                </a:p>
                <a:p>
                  <a:endParaRPr lang="fr-FR" b="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fr-FR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26FDAB8-71EA-415F-B599-0FEB1F5B9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887" y="4517743"/>
                  <a:ext cx="1611310" cy="133289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xmlns="" id="{2BAF233C-5226-4D8B-91AE-B3EF74AB6473}"/>
                </a:ext>
              </a:extLst>
            </p:cNvPr>
            <p:cNvSpPr txBox="1"/>
            <p:nvPr/>
          </p:nvSpPr>
          <p:spPr>
            <a:xfrm rot="16200000">
              <a:off x="111742" y="3571444"/>
              <a:ext cx="2114511" cy="37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xmlns="" id="{E3DDACD1-F0DF-4897-A9CB-BE54757CC0C3}"/>
                    </a:ext>
                  </a:extLst>
                </p:cNvPr>
                <p:cNvSpPr txBox="1"/>
                <p:nvPr/>
              </p:nvSpPr>
              <p:spPr>
                <a:xfrm>
                  <a:off x="5319736" y="5968661"/>
                  <a:ext cx="22615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Nombre d’onde (</a:t>
                  </a:r>
                  <a14:m>
                    <m:oMath xmlns:m="http://schemas.openxmlformats.org/officeDocument/2006/math" xmlns="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4" name="ZoneTexte 33">
                  <a:extLst>
                    <a:ext uri="{FF2B5EF4-FFF2-40B4-BE49-F238E27FC236}">
                      <a16:creationId xmlns:a14="http://schemas.microsoft.com/office/drawing/2010/main" xmlns="" xmlns:a16="http://schemas.microsoft.com/office/drawing/2014/main" id="{E3DDACD1-F0DF-4897-A9CB-BE54757CC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736" y="5968661"/>
                  <a:ext cx="2261517" cy="338554"/>
                </a:xfrm>
                <a:prstGeom prst="rect">
                  <a:avLst/>
                </a:prstGeom>
                <a:blipFill>
                  <a:blip r:embed="rId7" cstate="print"/>
                  <a:stretch>
                    <a:fillRect l="-1765" t="-6122" r="-8824" b="-387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1" y="-90264"/>
            <a:ext cx="1188085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IR du paracétamol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28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8B0E1BC-8F66-4E7B-BA7D-FEF6FD63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Spectre infrarouge : indigo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E3408D9-65FB-497E-8C7E-47FBA09A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12" y="1809854"/>
            <a:ext cx="9120630" cy="45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2AE98CEF-9B7A-40C0-B41F-0E19DD81B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98006"/>
            <a:ext cx="5766422" cy="326198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795E0745-3349-4D7E-8ACA-0FC64BD54E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01" b="19035"/>
          <a:stretch/>
        </p:blipFill>
        <p:spPr>
          <a:xfrm>
            <a:off x="6045024" y="1897780"/>
            <a:ext cx="5345096" cy="3062439"/>
          </a:xfrm>
          <a:prstGeom prst="rect">
            <a:avLst/>
          </a:prstGeom>
        </p:spPr>
      </p:pic>
      <p:pic>
        <p:nvPicPr>
          <p:cNvPr id="20" name="Picture 12" descr="Fichier:Ethanol-2D-skeletal.svg">
            <a:extLst>
              <a:ext uri="{FF2B5EF4-FFF2-40B4-BE49-F238E27FC236}">
                <a16:creationId xmlns:a16="http://schemas.microsoft.com/office/drawing/2014/main" xmlns="" id="{84387C29-17A0-4BFA-8D1A-B1F5E1559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17" y="3428999"/>
            <a:ext cx="1665776" cy="6559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mage illustrative de lâarticle Propan-1-ol">
            <a:extLst>
              <a:ext uri="{FF2B5EF4-FFF2-40B4-BE49-F238E27FC236}">
                <a16:creationId xmlns:a16="http://schemas.microsoft.com/office/drawing/2014/main" xmlns="" id="{5F49D1B1-8924-4EE7-920C-10D736FD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5" y="4023247"/>
            <a:ext cx="2165116" cy="5832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0" y="-99392"/>
            <a:ext cx="1188085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Spectres IR de l’éthanol et du </a:t>
            </a:r>
            <a:r>
              <a:rPr lang="fr-FR" sz="4000" dirty="0" err="1" smtClean="0">
                <a:solidFill>
                  <a:schemeClr val="accent2">
                    <a:lumMod val="75000"/>
                  </a:schemeClr>
                </a:solidFill>
              </a:rPr>
              <a:t>propanol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03737" y="5301208"/>
            <a:ext cx="229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Spectre IR de l’éthanol</a:t>
            </a:r>
            <a:endParaRPr lang="fr-FR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668617" y="5301208"/>
            <a:ext cx="233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Spectre IR du </a:t>
            </a:r>
            <a:r>
              <a:rPr lang="fr-FR" u="sng" dirty="0" err="1" smtClean="0"/>
              <a:t>propanol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379826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DBBF8BB7-99E6-4FB6-A274-EE44F3FE4F97}"/>
              </a:ext>
            </a:extLst>
          </p:cNvPr>
          <p:cNvGrpSpPr/>
          <p:nvPr/>
        </p:nvGrpSpPr>
        <p:grpSpPr>
          <a:xfrm>
            <a:off x="2111266" y="1569494"/>
            <a:ext cx="7291451" cy="4285396"/>
            <a:chOff x="2166559" y="1624367"/>
            <a:chExt cx="7033538" cy="387723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383C6E8D-5E65-4101-BFFF-D1C6F8197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601" b="23168"/>
            <a:stretch/>
          </p:blipFill>
          <p:spPr>
            <a:xfrm>
              <a:off x="2465410" y="1763759"/>
              <a:ext cx="6559321" cy="340458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0DB66CA6-F65D-433E-8AC6-469FB335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66559" y="1624367"/>
              <a:ext cx="7033538" cy="3877238"/>
            </a:xfrm>
            <a:prstGeom prst="rect">
              <a:avLst/>
            </a:prstGeom>
          </p:spPr>
        </p:pic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xmlns="" id="{31185B88-8BB4-470A-A8F2-2AFD8330B0E5}"/>
                </a:ext>
              </a:extLst>
            </p:cNvPr>
            <p:cNvSpPr/>
            <p:nvPr/>
          </p:nvSpPr>
          <p:spPr>
            <a:xfrm>
              <a:off x="6887817" y="1848678"/>
              <a:ext cx="2136914" cy="3220278"/>
            </a:xfrm>
            <a:prstGeom prst="roundRect">
              <a:avLst/>
            </a:prstGeom>
            <a:solidFill>
              <a:srgbClr val="A9D8B7">
                <a:alpha val="20000"/>
              </a:srgb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7"/>
          <p:cNvSpPr>
            <a:spLocks noGrp="1"/>
          </p:cNvSpPr>
          <p:nvPr>
            <p:ph type="title"/>
          </p:nvPr>
        </p:nvSpPr>
        <p:spPr>
          <a:xfrm>
            <a:off x="1" y="197768"/>
            <a:ext cx="11880850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Superposition des spectres IR de l’éthanol et du </a:t>
            </a:r>
            <a:r>
              <a:rPr lang="fr-FR" dirty="0" err="1" smtClean="0">
                <a:solidFill>
                  <a:schemeClr val="accent2">
                    <a:lumMod val="75000"/>
                  </a:schemeClr>
                </a:solidFill>
              </a:rPr>
              <a:t>propanol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11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B1786DE-A182-401F-AFC7-058C34F5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Spectroscopie RMN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21447215-DD74-4863-B677-44BCCF95FE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69" y="1421088"/>
            <a:ext cx="5754787" cy="43338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5F32FE4-1217-4EF6-A2A0-E0B3D776A8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425" y="1421088"/>
            <a:ext cx="5754787" cy="433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xmlns="" id="{0D285D8D-C12E-4B1B-867C-5CA7526C16BA}"/>
                  </a:ext>
                </a:extLst>
              </p:cNvPr>
              <p:cNvSpPr txBox="1"/>
              <p:nvPr/>
            </p:nvSpPr>
            <p:spPr>
              <a:xfrm>
                <a:off x="2797865" y="5466936"/>
                <a:ext cx="7544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r-FR" dirty="0"/>
                  <a:t> (ppm)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D285D8D-C12E-4B1B-867C-5CA7526C1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462" y="5466937"/>
                <a:ext cx="735183" cy="276999"/>
              </a:xfrm>
              <a:prstGeom prst="rect">
                <a:avLst/>
              </a:prstGeom>
              <a:blipFill>
                <a:blip r:embed="rId4" cstate="print"/>
                <a:stretch>
                  <a:fillRect l="-11290" t="-28889" r="-19355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4D7AA6D6-12D4-4623-8032-E46D6047AB83}"/>
                  </a:ext>
                </a:extLst>
              </p:cNvPr>
              <p:cNvSpPr txBox="1"/>
              <p:nvPr/>
            </p:nvSpPr>
            <p:spPr>
              <a:xfrm>
                <a:off x="8639698" y="5466935"/>
                <a:ext cx="7544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r-FR" dirty="0"/>
                  <a:t> (ppm)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7AA6D6-12D4-4623-8032-E46D6047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206" y="5466936"/>
                <a:ext cx="735183" cy="276999"/>
              </a:xfrm>
              <a:prstGeom prst="rect">
                <a:avLst/>
              </a:prstGeom>
              <a:blipFill>
                <a:blip r:embed="rId5" cstate="print"/>
                <a:stretch>
                  <a:fillRect l="-11290" t="-28889" r="-20161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2" descr="Fichier:Ethanol-2D-skeletal.svg">
            <a:extLst>
              <a:ext uri="{FF2B5EF4-FFF2-40B4-BE49-F238E27FC236}">
                <a16:creationId xmlns="" xmlns:a16="http://schemas.microsoft.com/office/drawing/2014/main" id="{6C8F5817-0D72-42FD-AA3D-6196AF94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32" y="2703443"/>
            <a:ext cx="1665776" cy="6559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illustrative de lâarticle Propan-1-ol">
            <a:extLst>
              <a:ext uri="{FF2B5EF4-FFF2-40B4-BE49-F238E27FC236}">
                <a16:creationId xmlns="" xmlns:a16="http://schemas.microsoft.com/office/drawing/2014/main" id="{3BA959D5-1EAB-4CEA-AB19-4DA1CBA8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81" y="2736440"/>
            <a:ext cx="2165116" cy="5832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Présentation de l’indigo 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9" y="2276872"/>
            <a:ext cx="3492500" cy="2324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75929" y="4437112"/>
            <a:ext cx="186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Indigo en poudre</a:t>
            </a:r>
            <a:endParaRPr lang="fr-FR" b="1" i="1" u="sng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09" y="1772816"/>
            <a:ext cx="5119349" cy="285403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020545" y="4797152"/>
            <a:ext cx="315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Représentation de la Molécule </a:t>
            </a:r>
            <a:endParaRPr lang="fr-FR" b="1" i="1" u="sng" dirty="0"/>
          </a:p>
        </p:txBody>
      </p:sp>
    </p:spTree>
    <p:extLst>
      <p:ext uri="{BB962C8B-B14F-4D97-AF65-F5344CB8AC3E}">
        <p14:creationId xmlns:p14="http://schemas.microsoft.com/office/powerpoint/2010/main" val="421002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29A1E3E-E3BD-4D98-99B4-48F9F0FD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99392"/>
            <a:ext cx="11880850" cy="118872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2">
                    <a:lumMod val="75000"/>
                  </a:schemeClr>
                </a:solidFill>
              </a:rPr>
              <a:t>Spectre RMN: protons équivalents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="" xmlns:a16="http://schemas.microsoft.com/office/drawing/2014/main" id="{47E4CACE-E158-4DFB-83F0-24C99346BAB2}"/>
              </a:ext>
            </a:extLst>
          </p:cNvPr>
          <p:cNvSpPr txBox="1">
            <a:spLocks/>
          </p:cNvSpPr>
          <p:nvPr/>
        </p:nvSpPr>
        <p:spPr>
          <a:xfrm>
            <a:off x="1097280" y="1410942"/>
            <a:ext cx="4937760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SPECTRE RMN DE L’ETHANE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="" xmlns:a16="http://schemas.microsoft.com/office/drawing/2014/main" id="{A12DA6EE-D73C-411E-8EE3-A70A4606E9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" t="3218" r="10035" b="56813"/>
          <a:stretch/>
        </p:blipFill>
        <p:spPr>
          <a:xfrm>
            <a:off x="450330" y="1979799"/>
            <a:ext cx="5346171" cy="4058798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0" name="Espace réservé du texte 6">
            <a:extLst>
              <a:ext uri="{FF2B5EF4-FFF2-40B4-BE49-F238E27FC236}">
                <a16:creationId xmlns="" xmlns:a16="http://schemas.microsoft.com/office/drawing/2014/main" id="{E4816492-AD16-42FA-A9A3-FFAB6B92539E}"/>
              </a:ext>
            </a:extLst>
          </p:cNvPr>
          <p:cNvSpPr txBox="1">
            <a:spLocks/>
          </p:cNvSpPr>
          <p:nvPr/>
        </p:nvSpPr>
        <p:spPr>
          <a:xfrm>
            <a:off x="6354806" y="1410942"/>
            <a:ext cx="4937760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SPECTRE RMN DU METHOXYETHANE</a:t>
            </a:r>
          </a:p>
        </p:txBody>
      </p:sp>
      <p:pic>
        <p:nvPicPr>
          <p:cNvPr id="11" name="Espace réservé du contenu 8">
            <a:extLst>
              <a:ext uri="{FF2B5EF4-FFF2-40B4-BE49-F238E27FC236}">
                <a16:creationId xmlns="" xmlns:a16="http://schemas.microsoft.com/office/drawing/2014/main" id="{6BA2284E-9075-46A4-B0E1-5833529683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t="43928" r="10337" b="16988"/>
          <a:stretch/>
        </p:blipFill>
        <p:spPr>
          <a:xfrm>
            <a:off x="6262346" y="1979799"/>
            <a:ext cx="5496065" cy="4072885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184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C16CFA-8E42-43AD-8416-A3865F7D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30" y="240452"/>
            <a:ext cx="9801701" cy="74845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Table de déplacements chimiques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1C2AEE2D-5F8D-4598-B342-CB6898070873}"/>
              </a:ext>
            </a:extLst>
          </p:cNvPr>
          <p:cNvSpPr txBox="1"/>
          <p:nvPr/>
        </p:nvSpPr>
        <p:spPr>
          <a:xfrm>
            <a:off x="10085809" y="2199861"/>
            <a:ext cx="8405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 descr="Capture d’écran 2020-05-19 à 13.16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3" y="1052736"/>
            <a:ext cx="10092858" cy="496855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61563" y="6211311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pc.ac-creteil.fr</a:t>
            </a:r>
            <a:r>
              <a:rPr lang="fr-FR" dirty="0"/>
              <a:t>/IMG/</a:t>
            </a:r>
            <a:r>
              <a:rPr lang="fr-FR" dirty="0" err="1"/>
              <a:t>pdf</a:t>
            </a:r>
            <a:r>
              <a:rPr lang="fr-FR" dirty="0"/>
              <a:t>/TS11-Oxydation_alcools_RMN.pdf</a:t>
            </a:r>
          </a:p>
        </p:txBody>
      </p:sp>
    </p:spTree>
    <p:extLst>
      <p:ext uri="{BB962C8B-B14F-4D97-AF65-F5344CB8AC3E}">
        <p14:creationId xmlns:p14="http://schemas.microsoft.com/office/powerpoint/2010/main" val="3230700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Spectre RMN potentiel du paracétamol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6FC47346-B2ED-4838-98B1-C43BCDB665BA}"/>
              </a:ext>
            </a:extLst>
          </p:cNvPr>
          <p:cNvGrpSpPr/>
          <p:nvPr/>
        </p:nvGrpSpPr>
        <p:grpSpPr>
          <a:xfrm>
            <a:off x="955634" y="1155424"/>
            <a:ext cx="9969583" cy="4838700"/>
            <a:chOff x="980661" y="1155424"/>
            <a:chExt cx="10230678" cy="4838700"/>
          </a:xfrm>
        </p:grpSpPr>
        <p:pic>
          <p:nvPicPr>
            <p:cNvPr id="3" name="Image 2">
              <a:extLst>
                <a:ext uri="{FF2B5EF4-FFF2-40B4-BE49-F238E27FC236}">
                  <a16:creationId xmlns="" xmlns:a16="http://schemas.microsoft.com/office/drawing/2014/main" id="{8C7929AF-06F6-46F3-A740-81B6FFA3D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808" y="1155424"/>
              <a:ext cx="7867650" cy="4838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4973CA76-AD9A-4087-B4E4-4F181D4CC4A3}"/>
                </a:ext>
              </a:extLst>
            </p:cNvPr>
            <p:cNvSpPr/>
            <p:nvPr/>
          </p:nvSpPr>
          <p:spPr>
            <a:xfrm>
              <a:off x="980661" y="1537252"/>
              <a:ext cx="1166191" cy="331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A6A46F28-3EAC-46F5-AB2C-3C300A9FFF18}"/>
                </a:ext>
              </a:extLst>
            </p:cNvPr>
            <p:cNvSpPr/>
            <p:nvPr/>
          </p:nvSpPr>
          <p:spPr>
            <a:xfrm>
              <a:off x="9892748" y="1650559"/>
              <a:ext cx="1318591" cy="331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62644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Protons équivalents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DE4C620-950E-4D11-A251-999C8CF9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" y="1092435"/>
            <a:ext cx="10008325" cy="48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Multiplicité</a:t>
            </a:r>
            <a:br>
              <a:rPr lang="fr-FR" sz="4000" dirty="0">
                <a:solidFill>
                  <a:schemeClr val="accent2">
                    <a:lumMod val="75000"/>
                  </a:schemeClr>
                </a:solidFill>
              </a:rPr>
            </a:b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DE4C620-950E-4D11-A251-999C8CF9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" y="1372853"/>
            <a:ext cx="10008325" cy="48619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6A20CC7-6DCF-457D-890D-E34986F0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73" y="1147875"/>
            <a:ext cx="6730760" cy="46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9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Spectroscopie RMN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A50C4847-9F6C-414E-8DF1-6B3A422D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7" y="1"/>
            <a:ext cx="11399221" cy="6305763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="" xmlns:a16="http://schemas.microsoft.com/office/drawing/2014/main" id="{7F6E169C-0CF0-4F01-ABC0-36A262288BF1}"/>
              </a:ext>
            </a:extLst>
          </p:cNvPr>
          <p:cNvGrpSpPr/>
          <p:nvPr/>
        </p:nvGrpSpPr>
        <p:grpSpPr>
          <a:xfrm>
            <a:off x="1112269" y="363352"/>
            <a:ext cx="3299304" cy="2070102"/>
            <a:chOff x="-7307" y="1995001"/>
            <a:chExt cx="3385710" cy="2070102"/>
          </a:xfrm>
        </p:grpSpPr>
        <p:pic>
          <p:nvPicPr>
            <p:cNvPr id="11" name="Picture 2" descr="RÃ©sultat de recherche d'images pour &quot;structural paracetamol formula&quot;">
              <a:extLst>
                <a:ext uri="{FF2B5EF4-FFF2-40B4-BE49-F238E27FC236}">
                  <a16:creationId xmlns="" xmlns:a16="http://schemas.microsoft.com/office/drawing/2014/main" id="{99B81917-37C2-4B50-95E4-8C0FD3CD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65"/>
            <a:stretch/>
          </p:blipFill>
          <p:spPr bwMode="auto">
            <a:xfrm>
              <a:off x="73715" y="1995001"/>
              <a:ext cx="3304688" cy="20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Ellipse 11">
              <a:extLst>
                <a:ext uri="{FF2B5EF4-FFF2-40B4-BE49-F238E27FC236}">
                  <a16:creationId xmlns="" xmlns:a16="http://schemas.microsoft.com/office/drawing/2014/main" id="{39E9A4A0-3592-45D8-9046-A247ABE402C9}"/>
                </a:ext>
              </a:extLst>
            </p:cNvPr>
            <p:cNvSpPr/>
            <p:nvPr/>
          </p:nvSpPr>
          <p:spPr>
            <a:xfrm>
              <a:off x="-1658" y="3030052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="" xmlns:a16="http://schemas.microsoft.com/office/drawing/2014/main" id="{BCA9C68F-0344-4013-8BCB-99981F85FEDD}"/>
                </a:ext>
              </a:extLst>
            </p:cNvPr>
            <p:cNvSpPr/>
            <p:nvPr/>
          </p:nvSpPr>
          <p:spPr>
            <a:xfrm>
              <a:off x="-7307" y="3480496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="" xmlns:a16="http://schemas.microsoft.com/office/drawing/2014/main" id="{08F65D9F-7EDB-4D2B-9BA6-7D40FCE6F891}"/>
                </a:ext>
              </a:extLst>
            </p:cNvPr>
            <p:cNvSpPr/>
            <p:nvPr/>
          </p:nvSpPr>
          <p:spPr>
            <a:xfrm>
              <a:off x="376628" y="3707837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id="{9437028E-1067-4E82-9099-1788450961B6}"/>
                  </a:ext>
                </a:extLst>
              </p:cNvPr>
              <p:cNvSpPr txBox="1"/>
              <p:nvPr/>
            </p:nvSpPr>
            <p:spPr>
              <a:xfrm>
                <a:off x="0" y="6026103"/>
                <a:ext cx="828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37028E-1067-4E82-9099-17884509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102"/>
                <a:ext cx="93474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444" r="-326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2D153AB-3757-4BF0-B39B-F0F5E3B8E729}"/>
              </a:ext>
            </a:extLst>
          </p:cNvPr>
          <p:cNvSpPr/>
          <p:nvPr/>
        </p:nvSpPr>
        <p:spPr>
          <a:xfrm>
            <a:off x="196272" y="6424800"/>
            <a:ext cx="470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Spectre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RMN du paracetamol -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Chemspider</a:t>
            </a:r>
            <a:endParaRPr lang="fr-F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="" xmlns:a16="http://schemas.microsoft.com/office/drawing/2014/main" id="{91DBF5BD-F84B-4620-BCEE-9128389A44D1}"/>
              </a:ext>
            </a:extLst>
          </p:cNvPr>
          <p:cNvCxnSpPr/>
          <p:nvPr/>
        </p:nvCxnSpPr>
        <p:spPr>
          <a:xfrm flipH="1" flipV="1">
            <a:off x="422329" y="5991226"/>
            <a:ext cx="11252120" cy="4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1BEC1B9E-8DD7-4F92-BBCA-945CB627238E}"/>
              </a:ext>
            </a:extLst>
          </p:cNvPr>
          <p:cNvSpPr/>
          <p:nvPr/>
        </p:nvSpPr>
        <p:spPr>
          <a:xfrm>
            <a:off x="9143286" y="121765"/>
            <a:ext cx="624225" cy="5839347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657764" y="167566"/>
            <a:ext cx="3374508" cy="1477328"/>
          </a:xfrm>
          <a:prstGeom prst="rect">
            <a:avLst/>
          </a:prstGeom>
          <a:noFill/>
          <a:ln w="28575">
            <a:solidFill>
              <a:srgbClr val="91D7F2"/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latin typeface="Cambria Math" panose="02040503050406030204" pitchFamily="18" charset="0"/>
              </a:rPr>
              <a:t>Position : 2 ppm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Intégration: 3</a:t>
            </a:r>
          </a:p>
          <a:p>
            <a:r>
              <a:rPr lang="fr-FR" b="0" i="1" dirty="0" smtClean="0">
                <a:latin typeface="Cambria Math" panose="02040503050406030204" pitchFamily="18" charset="0"/>
              </a:rPr>
              <a:t>Multiplicité : </a:t>
            </a:r>
            <a:r>
              <a:rPr lang="fr-FR" b="0" i="1" dirty="0" err="1" smtClean="0">
                <a:latin typeface="Cambria Math" panose="02040503050406030204" pitchFamily="18" charset="0"/>
              </a:rPr>
              <a:t>singulet</a:t>
            </a:r>
            <a:endParaRPr lang="fr-FR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fr-FR" b="0" dirty="0" smtClean="0">
                <a:latin typeface="Cambria Math" panose="02040503050406030204" pitchFamily="18" charset="0"/>
              </a:rPr>
              <a:t>H d’une chaine carbonée non voisin d’un atome électronégatif</a:t>
            </a:r>
          </a:p>
        </p:txBody>
      </p:sp>
    </p:spTree>
    <p:extLst>
      <p:ext uri="{BB962C8B-B14F-4D97-AF65-F5344CB8AC3E}">
        <p14:creationId xmlns:p14="http://schemas.microsoft.com/office/powerpoint/2010/main" val="367431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Spectroscopie RMN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A50C4847-9F6C-414E-8DF1-6B3A422D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7" y="1"/>
            <a:ext cx="11399221" cy="630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id="{9437028E-1067-4E82-9099-1788450961B6}"/>
                  </a:ext>
                </a:extLst>
              </p:cNvPr>
              <p:cNvSpPr txBox="1"/>
              <p:nvPr/>
            </p:nvSpPr>
            <p:spPr>
              <a:xfrm>
                <a:off x="0" y="6026103"/>
                <a:ext cx="828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37028E-1067-4E82-9099-17884509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102"/>
                <a:ext cx="9347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882" t="-4444" r="-326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2D153AB-3757-4BF0-B39B-F0F5E3B8E729}"/>
              </a:ext>
            </a:extLst>
          </p:cNvPr>
          <p:cNvSpPr/>
          <p:nvPr/>
        </p:nvSpPr>
        <p:spPr>
          <a:xfrm>
            <a:off x="196272" y="6424800"/>
            <a:ext cx="470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</a:rPr>
              <a:t>Spectre</a:t>
            </a:r>
            <a:r>
              <a:rPr lang="en-US" sz="2000" dirty="0" smtClean="0">
                <a:solidFill>
                  <a:srgbClr val="595959"/>
                </a:solidFill>
              </a:rPr>
              <a:t> RMN du paracetamol - </a:t>
            </a:r>
            <a:r>
              <a:rPr lang="en-US" sz="2000" dirty="0" err="1" smtClean="0">
                <a:solidFill>
                  <a:srgbClr val="595959"/>
                </a:solidFill>
              </a:rPr>
              <a:t>Chemspider</a:t>
            </a:r>
            <a:endParaRPr lang="fr-FR" sz="2000" dirty="0">
              <a:solidFill>
                <a:srgbClr val="595959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="" xmlns:a16="http://schemas.microsoft.com/office/drawing/2014/main" id="{91DBF5BD-F84B-4620-BCEE-9128389A44D1}"/>
              </a:ext>
            </a:extLst>
          </p:cNvPr>
          <p:cNvCxnSpPr/>
          <p:nvPr/>
        </p:nvCxnSpPr>
        <p:spPr>
          <a:xfrm flipH="1" flipV="1">
            <a:off x="422329" y="5991226"/>
            <a:ext cx="11252120" cy="4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1BEC1B9E-8DD7-4F92-BBCA-945CB627238E}"/>
              </a:ext>
            </a:extLst>
          </p:cNvPr>
          <p:cNvSpPr/>
          <p:nvPr/>
        </p:nvSpPr>
        <p:spPr>
          <a:xfrm>
            <a:off x="9143286" y="121765"/>
            <a:ext cx="624225" cy="5839347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477743" y="167566"/>
            <a:ext cx="3374508" cy="1477328"/>
          </a:xfrm>
          <a:prstGeom prst="rect">
            <a:avLst/>
          </a:prstGeom>
          <a:noFill/>
          <a:ln w="28575">
            <a:solidFill>
              <a:srgbClr val="91D7F2"/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latin typeface="Cambria Math" panose="02040503050406030204" pitchFamily="18" charset="0"/>
              </a:rPr>
              <a:t>Position : 2 ppm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Intégration: 3</a:t>
            </a:r>
          </a:p>
          <a:p>
            <a:r>
              <a:rPr lang="fr-FR" b="0" i="1" dirty="0" smtClean="0">
                <a:latin typeface="Cambria Math" panose="02040503050406030204" pitchFamily="18" charset="0"/>
              </a:rPr>
              <a:t>Multiplicité : </a:t>
            </a:r>
            <a:r>
              <a:rPr lang="fr-FR" b="0" i="1" dirty="0" err="1" smtClean="0">
                <a:latin typeface="Cambria Math" panose="02040503050406030204" pitchFamily="18" charset="0"/>
              </a:rPr>
              <a:t>singulet</a:t>
            </a:r>
            <a:endParaRPr lang="fr-FR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fr-FR" b="0" dirty="0" smtClean="0">
                <a:latin typeface="Cambria Math" panose="02040503050406030204" pitchFamily="18" charset="0"/>
              </a:rPr>
              <a:t>H d’une chaine carbonée non voisin d’un atome électronégatif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E965F5D7-F125-463F-9767-49CA6B8F5E5A}"/>
              </a:ext>
            </a:extLst>
          </p:cNvPr>
          <p:cNvSpPr/>
          <p:nvPr/>
        </p:nvSpPr>
        <p:spPr>
          <a:xfrm>
            <a:off x="967405" y="4852827"/>
            <a:ext cx="353388" cy="1108284"/>
          </a:xfrm>
          <a:prstGeom prst="ellipse">
            <a:avLst/>
          </a:prstGeom>
          <a:solidFill>
            <a:schemeClr val="accent3">
              <a:alpha val="18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7CC96270-C23D-4F76-8129-40465362C08C}"/>
              </a:ext>
            </a:extLst>
          </p:cNvPr>
          <p:cNvSpPr/>
          <p:nvPr/>
        </p:nvSpPr>
        <p:spPr>
          <a:xfrm>
            <a:off x="1394343" y="4505234"/>
            <a:ext cx="499857" cy="1399839"/>
          </a:xfrm>
          <a:prstGeom prst="ellipse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477743" y="1716465"/>
            <a:ext cx="3374508" cy="1200329"/>
          </a:xfrm>
          <a:prstGeom prst="rect">
            <a:avLst/>
          </a:prstGeom>
          <a:noFill/>
          <a:ln w="28575">
            <a:solidFill>
              <a:srgbClr val="CC4716"/>
            </a:solidFill>
          </a:ln>
        </p:spPr>
        <p:txBody>
          <a:bodyPr wrap="square" rtlCol="0">
            <a:spAutoFit/>
          </a:bodyPr>
          <a:lstStyle/>
          <a:p>
            <a:r>
              <a:rPr lang="fr-FR" i="1" dirty="0">
                <a:latin typeface="Cambria Math" panose="02040503050406030204" pitchFamily="18" charset="0"/>
              </a:rPr>
              <a:t>Position : </a:t>
            </a:r>
            <a:r>
              <a:rPr lang="fr-FR" i="1" dirty="0" smtClean="0">
                <a:latin typeface="Cambria Math" panose="02040503050406030204" pitchFamily="18" charset="0"/>
              </a:rPr>
              <a:t>9 – 10 ppm</a:t>
            </a:r>
            <a:endParaRPr lang="fr-FR" i="1" dirty="0">
              <a:latin typeface="Cambria Math" panose="02040503050406030204" pitchFamily="18" charset="0"/>
            </a:endParaRPr>
          </a:p>
          <a:p>
            <a:r>
              <a:rPr lang="fr-FR" i="1" dirty="0">
                <a:latin typeface="Cambria Math" panose="02040503050406030204" pitchFamily="18" charset="0"/>
              </a:rPr>
              <a:t>Intégration: 1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Multiplicité : deux </a:t>
            </a:r>
            <a:r>
              <a:rPr lang="fr-FR" i="1" dirty="0" err="1" smtClean="0">
                <a:latin typeface="Cambria Math" panose="02040503050406030204" pitchFamily="18" charset="0"/>
              </a:rPr>
              <a:t>singulets</a:t>
            </a:r>
            <a:endParaRPr lang="fr-FR" i="1" dirty="0">
              <a:latin typeface="Cambria Math" panose="02040503050406030204" pitchFamily="18" charset="0"/>
            </a:endParaRP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H </a:t>
            </a:r>
            <a:r>
              <a:rPr lang="fr-FR" dirty="0" smtClean="0">
                <a:latin typeface="Cambria Math" panose="02040503050406030204" pitchFamily="18" charset="0"/>
              </a:rPr>
              <a:t>lié à un atome électronégatif</a:t>
            </a:r>
            <a:endParaRPr lang="fr-FR" dirty="0">
              <a:latin typeface="Cambria Math" panose="020405030504060302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7F6E169C-0CF0-4F01-ABC0-36A262288BF1}"/>
              </a:ext>
            </a:extLst>
          </p:cNvPr>
          <p:cNvGrpSpPr/>
          <p:nvPr/>
        </p:nvGrpSpPr>
        <p:grpSpPr>
          <a:xfrm>
            <a:off x="1112270" y="363352"/>
            <a:ext cx="3372753" cy="2070102"/>
            <a:chOff x="-7307" y="1995001"/>
            <a:chExt cx="3461083" cy="2070102"/>
          </a:xfrm>
        </p:grpSpPr>
        <p:sp>
          <p:nvSpPr>
            <p:cNvPr id="28" name="Ellipse 27">
              <a:extLst>
                <a:ext uri="{FF2B5EF4-FFF2-40B4-BE49-F238E27FC236}">
                  <a16:creationId xmlns="" xmlns:a16="http://schemas.microsoft.com/office/drawing/2014/main" id="{93C71AFE-2570-405D-BEEF-F92ECDE508AF}"/>
                </a:ext>
              </a:extLst>
            </p:cNvPr>
            <p:cNvSpPr/>
            <p:nvPr/>
          </p:nvSpPr>
          <p:spPr>
            <a:xfrm>
              <a:off x="1159641" y="3713015"/>
              <a:ext cx="324000" cy="324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2" descr="RÃ©sultat de recherche d'images pour &quot;structural paracetamol formula&quot;">
              <a:extLst>
                <a:ext uri="{FF2B5EF4-FFF2-40B4-BE49-F238E27FC236}">
                  <a16:creationId xmlns="" xmlns:a16="http://schemas.microsoft.com/office/drawing/2014/main" id="{99B81917-37C2-4B50-95E4-8C0FD3CD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65"/>
            <a:stretch/>
          </p:blipFill>
          <p:spPr bwMode="auto">
            <a:xfrm>
              <a:off x="73715" y="1995001"/>
              <a:ext cx="3304688" cy="20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>
              <a:extLst>
                <a:ext uri="{FF2B5EF4-FFF2-40B4-BE49-F238E27FC236}">
                  <a16:creationId xmlns="" xmlns:a16="http://schemas.microsoft.com/office/drawing/2014/main" id="{39E9A4A0-3592-45D8-9046-A247ABE402C9}"/>
                </a:ext>
              </a:extLst>
            </p:cNvPr>
            <p:cNvSpPr/>
            <p:nvPr/>
          </p:nvSpPr>
          <p:spPr>
            <a:xfrm>
              <a:off x="-1658" y="3030052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="" xmlns:a16="http://schemas.microsoft.com/office/drawing/2014/main" id="{BCA9C68F-0344-4013-8BCB-99981F85FEDD}"/>
                </a:ext>
              </a:extLst>
            </p:cNvPr>
            <p:cNvSpPr/>
            <p:nvPr/>
          </p:nvSpPr>
          <p:spPr>
            <a:xfrm>
              <a:off x="-7307" y="3480496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="" xmlns:a16="http://schemas.microsoft.com/office/drawing/2014/main" id="{08F65D9F-7EDB-4D2B-9BA6-7D40FCE6F891}"/>
                </a:ext>
              </a:extLst>
            </p:cNvPr>
            <p:cNvSpPr/>
            <p:nvPr/>
          </p:nvSpPr>
          <p:spPr>
            <a:xfrm>
              <a:off x="376628" y="3707837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="" xmlns:a16="http://schemas.microsoft.com/office/drawing/2014/main" id="{4E7814F4-42B4-4139-BC6F-1F3A5C0ADBDA}"/>
                </a:ext>
              </a:extLst>
            </p:cNvPr>
            <p:cNvSpPr/>
            <p:nvPr/>
          </p:nvSpPr>
          <p:spPr>
            <a:xfrm>
              <a:off x="3129776" y="2583268"/>
              <a:ext cx="324000" cy="324000"/>
            </a:xfrm>
            <a:prstGeom prst="ellipse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5410825" y="1690760"/>
            <a:ext cx="3490133" cy="126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Spectroscopie RMN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A50C4847-9F6C-414E-8DF1-6B3A422D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7" y="1"/>
            <a:ext cx="11399221" cy="630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id="{9437028E-1067-4E82-9099-1788450961B6}"/>
                  </a:ext>
                </a:extLst>
              </p:cNvPr>
              <p:cNvSpPr txBox="1"/>
              <p:nvPr/>
            </p:nvSpPr>
            <p:spPr>
              <a:xfrm>
                <a:off x="0" y="6026103"/>
                <a:ext cx="828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37028E-1067-4E82-9099-17884509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102"/>
                <a:ext cx="9347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882" t="-4444" r="-326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2D153AB-3757-4BF0-B39B-F0F5E3B8E729}"/>
              </a:ext>
            </a:extLst>
          </p:cNvPr>
          <p:cNvSpPr/>
          <p:nvPr/>
        </p:nvSpPr>
        <p:spPr>
          <a:xfrm>
            <a:off x="196272" y="6424800"/>
            <a:ext cx="470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</a:rPr>
              <a:t>Spectre</a:t>
            </a:r>
            <a:r>
              <a:rPr lang="en-US" sz="2000" dirty="0" smtClean="0">
                <a:solidFill>
                  <a:srgbClr val="595959"/>
                </a:solidFill>
              </a:rPr>
              <a:t> RMN du paracetamol - </a:t>
            </a:r>
            <a:r>
              <a:rPr lang="en-US" sz="2000" dirty="0" err="1" smtClean="0">
                <a:solidFill>
                  <a:srgbClr val="595959"/>
                </a:solidFill>
              </a:rPr>
              <a:t>Chemspider</a:t>
            </a:r>
            <a:endParaRPr lang="fr-FR" sz="2000" dirty="0">
              <a:solidFill>
                <a:srgbClr val="595959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="" xmlns:a16="http://schemas.microsoft.com/office/drawing/2014/main" id="{91DBF5BD-F84B-4620-BCEE-9128389A44D1}"/>
              </a:ext>
            </a:extLst>
          </p:cNvPr>
          <p:cNvCxnSpPr/>
          <p:nvPr/>
        </p:nvCxnSpPr>
        <p:spPr>
          <a:xfrm flipH="1" flipV="1">
            <a:off x="422329" y="5991226"/>
            <a:ext cx="11252120" cy="4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1BEC1B9E-8DD7-4F92-BBCA-945CB627238E}"/>
              </a:ext>
            </a:extLst>
          </p:cNvPr>
          <p:cNvSpPr/>
          <p:nvPr/>
        </p:nvSpPr>
        <p:spPr>
          <a:xfrm>
            <a:off x="9143286" y="121765"/>
            <a:ext cx="624225" cy="5839347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477743" y="167566"/>
            <a:ext cx="3374508" cy="1477328"/>
          </a:xfrm>
          <a:prstGeom prst="rect">
            <a:avLst/>
          </a:prstGeom>
          <a:noFill/>
          <a:ln w="28575">
            <a:solidFill>
              <a:srgbClr val="91D7F2"/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latin typeface="Cambria Math" panose="02040503050406030204" pitchFamily="18" charset="0"/>
              </a:rPr>
              <a:t>Position : 2 ppm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Intégration: 3</a:t>
            </a:r>
          </a:p>
          <a:p>
            <a:r>
              <a:rPr lang="fr-FR" b="0" i="1" dirty="0" smtClean="0">
                <a:latin typeface="Cambria Math" panose="02040503050406030204" pitchFamily="18" charset="0"/>
              </a:rPr>
              <a:t>Multiplicité : </a:t>
            </a:r>
            <a:r>
              <a:rPr lang="fr-FR" b="0" i="1" dirty="0" err="1" smtClean="0">
                <a:latin typeface="Cambria Math" panose="02040503050406030204" pitchFamily="18" charset="0"/>
              </a:rPr>
              <a:t>singulet</a:t>
            </a:r>
            <a:endParaRPr lang="fr-FR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fr-FR" b="0" dirty="0" smtClean="0">
                <a:latin typeface="Cambria Math" panose="02040503050406030204" pitchFamily="18" charset="0"/>
              </a:rPr>
              <a:t>H d’une chaine carbonée non voisin d’un atome électronégatif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E965F5D7-F125-463F-9767-49CA6B8F5E5A}"/>
              </a:ext>
            </a:extLst>
          </p:cNvPr>
          <p:cNvSpPr/>
          <p:nvPr/>
        </p:nvSpPr>
        <p:spPr>
          <a:xfrm>
            <a:off x="967405" y="4852827"/>
            <a:ext cx="353388" cy="1108284"/>
          </a:xfrm>
          <a:prstGeom prst="ellipse">
            <a:avLst/>
          </a:prstGeom>
          <a:solidFill>
            <a:schemeClr val="accent3">
              <a:alpha val="23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7CC96270-C23D-4F76-8129-40465362C08C}"/>
              </a:ext>
            </a:extLst>
          </p:cNvPr>
          <p:cNvSpPr/>
          <p:nvPr/>
        </p:nvSpPr>
        <p:spPr>
          <a:xfrm>
            <a:off x="1394343" y="4505234"/>
            <a:ext cx="499857" cy="1399839"/>
          </a:xfrm>
          <a:prstGeom prst="ellipse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477743" y="1716465"/>
            <a:ext cx="3374508" cy="1200329"/>
          </a:xfrm>
          <a:prstGeom prst="rect">
            <a:avLst/>
          </a:prstGeom>
          <a:noFill/>
          <a:ln w="28575">
            <a:solidFill>
              <a:srgbClr val="CC4716"/>
            </a:solidFill>
          </a:ln>
        </p:spPr>
        <p:txBody>
          <a:bodyPr wrap="square" rtlCol="0">
            <a:spAutoFit/>
          </a:bodyPr>
          <a:lstStyle/>
          <a:p>
            <a:r>
              <a:rPr lang="fr-FR" i="1" dirty="0">
                <a:latin typeface="Cambria Math" panose="02040503050406030204" pitchFamily="18" charset="0"/>
              </a:rPr>
              <a:t>Position : </a:t>
            </a:r>
            <a:r>
              <a:rPr lang="fr-FR" i="1" dirty="0" smtClean="0">
                <a:latin typeface="Cambria Math" panose="02040503050406030204" pitchFamily="18" charset="0"/>
              </a:rPr>
              <a:t>9 – 10 ppm</a:t>
            </a:r>
            <a:endParaRPr lang="fr-FR" i="1" dirty="0">
              <a:latin typeface="Cambria Math" panose="02040503050406030204" pitchFamily="18" charset="0"/>
            </a:endParaRPr>
          </a:p>
          <a:p>
            <a:r>
              <a:rPr lang="fr-FR" i="1" dirty="0">
                <a:latin typeface="Cambria Math" panose="02040503050406030204" pitchFamily="18" charset="0"/>
              </a:rPr>
              <a:t>Intégration: 1</a:t>
            </a:r>
          </a:p>
          <a:p>
            <a:r>
              <a:rPr lang="fr-FR" i="1" dirty="0" smtClean="0">
                <a:latin typeface="Cambria Math" panose="02040503050406030204" pitchFamily="18" charset="0"/>
              </a:rPr>
              <a:t>Multiplicité : deux </a:t>
            </a:r>
            <a:r>
              <a:rPr lang="fr-FR" i="1" dirty="0" err="1" smtClean="0">
                <a:latin typeface="Cambria Math" panose="02040503050406030204" pitchFamily="18" charset="0"/>
              </a:rPr>
              <a:t>singulets</a:t>
            </a:r>
            <a:endParaRPr lang="fr-FR" i="1" dirty="0">
              <a:latin typeface="Cambria Math" panose="02040503050406030204" pitchFamily="18" charset="0"/>
            </a:endParaRP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H </a:t>
            </a:r>
            <a:r>
              <a:rPr lang="fr-FR" dirty="0" smtClean="0">
                <a:latin typeface="Cambria Math" panose="02040503050406030204" pitchFamily="18" charset="0"/>
              </a:rPr>
              <a:t>lié à un atome électronégatif</a:t>
            </a:r>
            <a:endParaRPr lang="fr-FR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5530348" y="3098501"/>
                <a:ext cx="3215128" cy="1477328"/>
              </a:xfrm>
              <a:prstGeom prst="rect">
                <a:avLst/>
              </a:prstGeom>
              <a:noFill/>
              <a:ln w="28575">
                <a:solidFill>
                  <a:srgbClr val="8149A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i="1" dirty="0" smtClean="0">
                    <a:latin typeface="Cambria Math" panose="02040503050406030204" pitchFamily="18" charset="0"/>
                  </a:rPr>
                  <a:t>Position : 6,5 - 7,5 ppm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r>
                  <a:rPr lang="fr-FR" i="1" dirty="0" smtClean="0">
                    <a:latin typeface="Cambria Math" panose="02040503050406030204" pitchFamily="18" charset="0"/>
                  </a:rPr>
                  <a:t>Intégration : </a:t>
                </a:r>
                <a:r>
                  <a:rPr lang="fr-FR" i="1" dirty="0">
                    <a:latin typeface="Cambria Math" panose="02040503050406030204" pitchFamily="18" charset="0"/>
                  </a:rPr>
                  <a:t>2</a:t>
                </a:r>
              </a:p>
              <a:p>
                <a:r>
                  <a:rPr lang="fr-FR" i="1" dirty="0" smtClean="0">
                    <a:latin typeface="Cambria Math" panose="02040503050406030204" pitchFamily="18" charset="0"/>
                  </a:rPr>
                  <a:t>Multiplicité : deux doublets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 smtClean="0">
                    <a:latin typeface="Cambria Math" panose="02040503050406030204" pitchFamily="18" charset="0"/>
                  </a:rPr>
                  <a:t>H liés aux doubles liaisons </a:t>
                </a:r>
                <a14:m>
                  <m:oMath xmlns=""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dirty="0" smtClean="0">
                    <a:latin typeface="Cambria Math" panose="02040503050406030204" pitchFamily="18" charset="0"/>
                  </a:rPr>
                  <a:t> d’un cycle</a:t>
                </a:r>
                <a:endParaRPr lang="fr-F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83" y="3098501"/>
                <a:ext cx="3299330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282" t="-1613" b="-3629"/>
                </a:stretch>
              </a:blipFill>
              <a:ln w="28575">
                <a:solidFill>
                  <a:srgbClr val="8149AC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lipse 30">
            <a:extLst>
              <a:ext uri="{FF2B5EF4-FFF2-40B4-BE49-F238E27FC236}">
                <a16:creationId xmlns="" xmlns:a16="http://schemas.microsoft.com/office/drawing/2014/main" id="{6743E11F-3A8B-4D5E-9E13-A45B91C19ADD}"/>
              </a:ext>
            </a:extLst>
          </p:cNvPr>
          <p:cNvSpPr/>
          <p:nvPr/>
        </p:nvSpPr>
        <p:spPr>
          <a:xfrm>
            <a:off x="3415166" y="3814827"/>
            <a:ext cx="361880" cy="2146284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="" xmlns:a16="http://schemas.microsoft.com/office/drawing/2014/main" id="{FC7820C6-EE4F-417B-940D-3093BD0828C2}"/>
              </a:ext>
            </a:extLst>
          </p:cNvPr>
          <p:cNvSpPr/>
          <p:nvPr/>
        </p:nvSpPr>
        <p:spPr>
          <a:xfrm>
            <a:off x="4104733" y="3712378"/>
            <a:ext cx="380290" cy="2192694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5439149" y="3047963"/>
            <a:ext cx="3382126" cy="1568810"/>
          </a:xfrm>
          <a:prstGeom prst="rect">
            <a:avLst/>
          </a:prstGeom>
          <a:noFill/>
          <a:ln w="28575">
            <a:solidFill>
              <a:srgbClr val="FFC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="" xmlns:a16="http://schemas.microsoft.com/office/drawing/2014/main" id="{7F6E169C-0CF0-4F01-ABC0-36A262288BF1}"/>
              </a:ext>
            </a:extLst>
          </p:cNvPr>
          <p:cNvGrpSpPr/>
          <p:nvPr/>
        </p:nvGrpSpPr>
        <p:grpSpPr>
          <a:xfrm>
            <a:off x="1112270" y="286604"/>
            <a:ext cx="3372753" cy="2146851"/>
            <a:chOff x="-7307" y="1918252"/>
            <a:chExt cx="3461083" cy="2146851"/>
          </a:xfrm>
        </p:grpSpPr>
        <p:sp>
          <p:nvSpPr>
            <p:cNvPr id="39" name="Ellipse 38">
              <a:extLst>
                <a:ext uri="{FF2B5EF4-FFF2-40B4-BE49-F238E27FC236}">
                  <a16:creationId xmlns="" xmlns:a16="http://schemas.microsoft.com/office/drawing/2014/main" id="{93C71AFE-2570-405D-BEEF-F92ECDE508AF}"/>
                </a:ext>
              </a:extLst>
            </p:cNvPr>
            <p:cNvSpPr/>
            <p:nvPr/>
          </p:nvSpPr>
          <p:spPr>
            <a:xfrm>
              <a:off x="1159641" y="3713015"/>
              <a:ext cx="324000" cy="324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5" name="Picture 2" descr="RÃ©sultat de recherche d'images pour &quot;structural paracetamol formula&quot;">
              <a:extLst>
                <a:ext uri="{FF2B5EF4-FFF2-40B4-BE49-F238E27FC236}">
                  <a16:creationId xmlns="" xmlns:a16="http://schemas.microsoft.com/office/drawing/2014/main" id="{99B81917-37C2-4B50-95E4-8C0FD3CD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65"/>
            <a:stretch/>
          </p:blipFill>
          <p:spPr bwMode="auto">
            <a:xfrm>
              <a:off x="73715" y="1995001"/>
              <a:ext cx="3304688" cy="20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Ellipse 35">
              <a:extLst>
                <a:ext uri="{FF2B5EF4-FFF2-40B4-BE49-F238E27FC236}">
                  <a16:creationId xmlns="" xmlns:a16="http://schemas.microsoft.com/office/drawing/2014/main" id="{39E9A4A0-3592-45D8-9046-A247ABE402C9}"/>
                </a:ext>
              </a:extLst>
            </p:cNvPr>
            <p:cNvSpPr/>
            <p:nvPr/>
          </p:nvSpPr>
          <p:spPr>
            <a:xfrm>
              <a:off x="-1658" y="3030052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="" xmlns:a16="http://schemas.microsoft.com/office/drawing/2014/main" id="{BCA9C68F-0344-4013-8BCB-99981F85FEDD}"/>
                </a:ext>
              </a:extLst>
            </p:cNvPr>
            <p:cNvSpPr/>
            <p:nvPr/>
          </p:nvSpPr>
          <p:spPr>
            <a:xfrm>
              <a:off x="-7307" y="3480496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="" xmlns:a16="http://schemas.microsoft.com/office/drawing/2014/main" id="{08F65D9F-7EDB-4D2B-9BA6-7D40FCE6F891}"/>
                </a:ext>
              </a:extLst>
            </p:cNvPr>
            <p:cNvSpPr/>
            <p:nvPr/>
          </p:nvSpPr>
          <p:spPr>
            <a:xfrm>
              <a:off x="376628" y="3707837"/>
              <a:ext cx="324000" cy="324000"/>
            </a:xfrm>
            <a:prstGeom prst="ellipse">
              <a:avLst/>
            </a:prstGeom>
            <a:solidFill>
              <a:srgbClr val="77CEEF">
                <a:alpha val="3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="" xmlns:a16="http://schemas.microsoft.com/office/drawing/2014/main" id="{4E7814F4-42B4-4139-BC6F-1F3A5C0ADBDA}"/>
                </a:ext>
              </a:extLst>
            </p:cNvPr>
            <p:cNvSpPr/>
            <p:nvPr/>
          </p:nvSpPr>
          <p:spPr>
            <a:xfrm>
              <a:off x="3129776" y="2583268"/>
              <a:ext cx="324000" cy="324000"/>
            </a:xfrm>
            <a:prstGeom prst="ellipse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="" xmlns:a16="http://schemas.microsoft.com/office/drawing/2014/main" id="{F036530E-99B6-42D7-AC92-D03DF8334FF5}"/>
                </a:ext>
              </a:extLst>
            </p:cNvPr>
            <p:cNvSpPr/>
            <p:nvPr/>
          </p:nvSpPr>
          <p:spPr>
            <a:xfrm>
              <a:off x="1165026" y="2341572"/>
              <a:ext cx="324000" cy="324000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="" xmlns:a16="http://schemas.microsoft.com/office/drawing/2014/main" id="{FEECB2DF-538D-4764-B57F-3925E96CDEE7}"/>
                </a:ext>
              </a:extLst>
            </p:cNvPr>
            <p:cNvSpPr/>
            <p:nvPr/>
          </p:nvSpPr>
          <p:spPr>
            <a:xfrm>
              <a:off x="1947923" y="1918252"/>
              <a:ext cx="324000" cy="32400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="" xmlns:a16="http://schemas.microsoft.com/office/drawing/2014/main" id="{4CF45216-4964-463F-8407-CCB5A94AD224}"/>
                </a:ext>
              </a:extLst>
            </p:cNvPr>
            <p:cNvSpPr/>
            <p:nvPr/>
          </p:nvSpPr>
          <p:spPr>
            <a:xfrm>
              <a:off x="1947923" y="3697898"/>
              <a:ext cx="324000" cy="324000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="" xmlns:a16="http://schemas.microsoft.com/office/drawing/2014/main" id="{93613982-8D69-4EC8-BB11-ABD3D977CC2C}"/>
                </a:ext>
              </a:extLst>
            </p:cNvPr>
            <p:cNvSpPr/>
            <p:nvPr/>
          </p:nvSpPr>
          <p:spPr>
            <a:xfrm>
              <a:off x="2720163" y="3260034"/>
              <a:ext cx="324000" cy="32400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5410825" y="1690760"/>
            <a:ext cx="3490133" cy="126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194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4D4EC93-04BC-4793-B70A-4D24DB31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Bilan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="" xmlns:a16="http://schemas.microsoft.com/office/drawing/2014/main" id="{154759EC-A757-4E94-813D-87DC7494CF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6538"/>
              </p:ext>
            </p:extLst>
          </p:nvPr>
        </p:nvGraphicFramePr>
        <p:xfrm>
          <a:off x="778067" y="2460905"/>
          <a:ext cx="10324716" cy="309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179">
                  <a:extLst>
                    <a:ext uri="{9D8B030D-6E8A-4147-A177-3AD203B41FA5}">
                      <a16:colId xmlns="" xmlns:a16="http://schemas.microsoft.com/office/drawing/2014/main" val="1092582706"/>
                    </a:ext>
                  </a:extLst>
                </a:gridCol>
                <a:gridCol w="2581179">
                  <a:extLst>
                    <a:ext uri="{9D8B030D-6E8A-4147-A177-3AD203B41FA5}">
                      <a16:colId xmlns="" xmlns:a16="http://schemas.microsoft.com/office/drawing/2014/main" val="3568114050"/>
                    </a:ext>
                  </a:extLst>
                </a:gridCol>
                <a:gridCol w="2581179">
                  <a:extLst>
                    <a:ext uri="{9D8B030D-6E8A-4147-A177-3AD203B41FA5}">
                      <a16:colId xmlns="" xmlns:a16="http://schemas.microsoft.com/office/drawing/2014/main" val="653120177"/>
                    </a:ext>
                  </a:extLst>
                </a:gridCol>
                <a:gridCol w="2581179">
                  <a:extLst>
                    <a:ext uri="{9D8B030D-6E8A-4147-A177-3AD203B41FA5}">
                      <a16:colId xmlns="" xmlns:a16="http://schemas.microsoft.com/office/drawing/2014/main" val="2780605481"/>
                    </a:ext>
                  </a:extLst>
                </a:gridCol>
              </a:tblGrid>
              <a:tr h="4467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 de spectroscopie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Phénomène</a:t>
                      </a:r>
                      <a:r>
                        <a:rPr lang="fr-FR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mis en jeu</a:t>
                      </a:r>
                      <a:endParaRPr lang="fr-F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Informations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Limites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="" xmlns:a16="http://schemas.microsoft.com/office/drawing/2014/main" val="2914704343"/>
                  </a:ext>
                </a:extLst>
              </a:tr>
              <a:tr h="77101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UV-Visible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Transition</a:t>
                      </a:r>
                      <a:r>
                        <a:rPr lang="fr-FR" baseline="0" dirty="0" smtClean="0"/>
                        <a:t> é</a:t>
                      </a:r>
                      <a:r>
                        <a:rPr lang="fr-FR" dirty="0" smtClean="0"/>
                        <a:t>lectronique</a:t>
                      </a:r>
                      <a:endParaRPr lang="fr-FR" dirty="0"/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Couleurs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Molécules colorées uniquement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="" xmlns:a16="http://schemas.microsoft.com/office/drawing/2014/main" val="1313547332"/>
                  </a:ext>
                </a:extLst>
              </a:tr>
              <a:tr h="1101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IR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Vibration</a:t>
                      </a:r>
                      <a:r>
                        <a:rPr lang="fr-FR" baseline="0" dirty="0" smtClean="0"/>
                        <a:t> de la molécule</a:t>
                      </a:r>
                      <a:endParaRPr lang="fr-FR" dirty="0"/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Groupes fonctionnels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d’informations sur l’organisation spatiales des groupements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="" xmlns:a16="http://schemas.microsoft.com/office/drawing/2014/main" val="3595714915"/>
                  </a:ext>
                </a:extLst>
              </a:tr>
              <a:tr h="77101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RMN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Résonnance</a:t>
                      </a:r>
                      <a:r>
                        <a:rPr lang="fr-FR" baseline="0" dirty="0" smtClean="0"/>
                        <a:t> (champ magnétique)</a:t>
                      </a:r>
                      <a:endParaRPr lang="fr-FR" dirty="0"/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Agencement spatial des protons</a:t>
                      </a:r>
                    </a:p>
                  </a:txBody>
                  <a:tcPr marL="89106" marR="891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 marL="89106" marR="89106" anchor="ctr"/>
                </a:tc>
                <a:extLst>
                  <a:ext uri="{0D108BD9-81ED-4DB2-BD59-A6C34878D82A}">
                    <a16:rowId xmlns="" xmlns:a16="http://schemas.microsoft.com/office/drawing/2014/main" val="2010906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94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Fin de la présentation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i="1" dirty="0" smtClean="0"/>
          </a:p>
          <a:p>
            <a:pPr marL="0" indent="0" algn="ctr">
              <a:buNone/>
            </a:pPr>
            <a:r>
              <a:rPr lang="fr-FR" i="1" dirty="0" smtClean="0"/>
              <a:t>Merci !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61887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Synthèse de l’indigo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A83CC8DE-1DBF-4643-814D-A952FD6688EB}"/>
              </a:ext>
            </a:extLst>
          </p:cNvPr>
          <p:cNvSpPr txBox="1"/>
          <p:nvPr/>
        </p:nvSpPr>
        <p:spPr>
          <a:xfrm>
            <a:off x="467817" y="1484784"/>
            <a:ext cx="1014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2-</a:t>
            </a:r>
            <a:r>
              <a:rPr lang="fr-FR" dirty="0" smtClean="0"/>
              <a:t>nitrobenzaldéhyde        acétone</a:t>
            </a:r>
            <a:r>
              <a:rPr lang="fr-FR" dirty="0"/>
              <a:t> </a:t>
            </a:r>
            <a:r>
              <a:rPr lang="fr-FR" dirty="0" smtClean="0"/>
              <a:t>      ion hydroxyde</a:t>
            </a:r>
            <a:r>
              <a:rPr lang="fr-FR" dirty="0"/>
              <a:t> </a:t>
            </a:r>
            <a:r>
              <a:rPr lang="fr-FR" dirty="0" smtClean="0"/>
              <a:t>                   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indigo</a:t>
            </a:r>
            <a:r>
              <a:rPr lang="fr-FR" dirty="0"/>
              <a:t> </a:t>
            </a:r>
            <a:r>
              <a:rPr lang="fr-FR" dirty="0" smtClean="0"/>
              <a:t>                   </a:t>
            </a:r>
            <a:r>
              <a:rPr lang="fr-FR" dirty="0"/>
              <a:t>ion </a:t>
            </a:r>
            <a:r>
              <a:rPr lang="fr-FR" dirty="0" smtClean="0"/>
              <a:t>éthanoate               eau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99865" y="1052736"/>
            <a:ext cx="1022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 C</a:t>
            </a:r>
            <a:r>
              <a:rPr lang="fr-FR" baseline="-25000" dirty="0" smtClean="0"/>
              <a:t>7</a:t>
            </a:r>
            <a:r>
              <a:rPr lang="fr-FR" dirty="0" smtClean="0"/>
              <a:t>H</a:t>
            </a:r>
            <a:r>
              <a:rPr lang="fr-FR" baseline="-25000" dirty="0" smtClean="0"/>
              <a:t>5</a:t>
            </a:r>
            <a:r>
              <a:rPr lang="fr-FR" dirty="0" smtClean="0"/>
              <a:t>NO</a:t>
            </a:r>
            <a:r>
              <a:rPr lang="fr-FR" baseline="-25000" dirty="0" smtClean="0"/>
              <a:t>3</a:t>
            </a:r>
            <a:r>
              <a:rPr lang="fr-FR" dirty="0" smtClean="0"/>
              <a:t> (s)     +    2 C</a:t>
            </a:r>
            <a:r>
              <a:rPr lang="fr-FR" baseline="-25000" dirty="0" smtClean="0"/>
              <a:t>3</a:t>
            </a:r>
            <a:r>
              <a:rPr lang="fr-FR" dirty="0" smtClean="0"/>
              <a:t>H</a:t>
            </a:r>
            <a:r>
              <a:rPr lang="fr-FR" baseline="-25000" dirty="0" smtClean="0"/>
              <a:t>6</a:t>
            </a:r>
            <a:r>
              <a:rPr lang="fr-FR" dirty="0" smtClean="0"/>
              <a:t>O (l) +     2 HO</a:t>
            </a:r>
            <a:r>
              <a:rPr lang="fr-FR" baseline="30000" dirty="0" smtClean="0"/>
              <a:t>-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aq</a:t>
            </a:r>
            <a:r>
              <a:rPr lang="fr-FR" dirty="0" smtClean="0"/>
              <a:t>)     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fr-FR" dirty="0" smtClean="0">
                <a:sym typeface="Wingdings"/>
              </a:rPr>
              <a:t>       C</a:t>
            </a:r>
            <a:r>
              <a:rPr lang="fr-FR" baseline="-25000" dirty="0" smtClean="0">
                <a:sym typeface="Wingdings"/>
              </a:rPr>
              <a:t>16</a:t>
            </a:r>
            <a:r>
              <a:rPr lang="fr-FR" dirty="0" smtClean="0">
                <a:sym typeface="Wingdings"/>
              </a:rPr>
              <a:t>H</a:t>
            </a:r>
            <a:r>
              <a:rPr lang="fr-FR" baseline="-25000" dirty="0" smtClean="0">
                <a:sym typeface="Wingdings"/>
              </a:rPr>
              <a:t>10</a:t>
            </a:r>
            <a:r>
              <a:rPr lang="fr-FR" dirty="0" smtClean="0">
                <a:sym typeface="Wingdings"/>
              </a:rPr>
              <a:t>N</a:t>
            </a:r>
            <a:r>
              <a:rPr lang="fr-FR" baseline="-25000" dirty="0" smtClean="0">
                <a:sym typeface="Wingdings"/>
              </a:rPr>
              <a:t>2</a:t>
            </a:r>
            <a:r>
              <a:rPr lang="fr-FR" dirty="0" smtClean="0">
                <a:sym typeface="Wingdings"/>
              </a:rPr>
              <a:t>O</a:t>
            </a:r>
            <a:r>
              <a:rPr lang="fr-FR" baseline="-25000" dirty="0" smtClean="0">
                <a:sym typeface="Wingdings"/>
              </a:rPr>
              <a:t>2 </a:t>
            </a:r>
            <a:r>
              <a:rPr lang="fr-FR" dirty="0" smtClean="0">
                <a:sym typeface="Wingdings"/>
              </a:rPr>
              <a:t>(s)</a:t>
            </a:r>
            <a:r>
              <a:rPr lang="fr-FR" dirty="0" smtClean="0"/>
              <a:t>     +     2 CH</a:t>
            </a:r>
            <a:r>
              <a:rPr lang="fr-FR" baseline="-25000" dirty="0" smtClean="0"/>
              <a:t>3</a:t>
            </a:r>
            <a:r>
              <a:rPr lang="fr-FR" dirty="0" smtClean="0"/>
              <a:t>CO</a:t>
            </a:r>
            <a:r>
              <a:rPr lang="fr-FR" baseline="-25000" dirty="0" smtClean="0"/>
              <a:t>2</a:t>
            </a:r>
            <a:r>
              <a:rPr lang="fr-FR" baseline="30000" dirty="0" smtClean="0"/>
              <a:t>-</a:t>
            </a:r>
            <a:r>
              <a:rPr lang="fr-FR" dirty="0" smtClean="0"/>
              <a:t> (</a:t>
            </a:r>
            <a:r>
              <a:rPr lang="fr-FR" dirty="0" err="1" smtClean="0"/>
              <a:t>aq</a:t>
            </a:r>
            <a:r>
              <a:rPr lang="fr-FR" dirty="0" smtClean="0"/>
              <a:t>)    +     4 H</a:t>
            </a:r>
            <a:r>
              <a:rPr lang="fr-FR" baseline="-25000" dirty="0" smtClean="0"/>
              <a:t>2</a:t>
            </a:r>
            <a:r>
              <a:rPr lang="fr-FR" dirty="0" smtClean="0"/>
              <a:t>O (l) </a:t>
            </a:r>
            <a:endParaRPr lang="fr-FR" dirty="0"/>
          </a:p>
        </p:txBody>
      </p:sp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1F9D6163-FDDB-438A-85CF-D61B910D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56719"/>
              </p:ext>
            </p:extLst>
          </p:nvPr>
        </p:nvGraphicFramePr>
        <p:xfrm>
          <a:off x="1043881" y="1916832"/>
          <a:ext cx="438646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083">
                  <a:extLst>
                    <a:ext uri="{9D8B030D-6E8A-4147-A177-3AD203B41FA5}">
                      <a16:colId xmlns:a16="http://schemas.microsoft.com/office/drawing/2014/main" xmlns:a14="http://schemas.microsoft.com/office/drawing/2010/main" xmlns:mc="http://schemas.openxmlformats.org/markup-compatibility/2006" xmlns="" val="1498562242"/>
                    </a:ext>
                  </a:extLst>
                </a:gridCol>
                <a:gridCol w="1408649">
                  <a:extLst>
                    <a:ext uri="{9D8B030D-6E8A-4147-A177-3AD203B41FA5}">
                      <a16:colId xmlns:a16="http://schemas.microsoft.com/office/drawing/2014/main" xmlns:a14="http://schemas.microsoft.com/office/drawing/2010/main" xmlns:mc="http://schemas.openxmlformats.org/markup-compatibility/2006" xmlns="" val="2277634300"/>
                    </a:ext>
                  </a:extLst>
                </a:gridCol>
                <a:gridCol w="1358737">
                  <a:extLst>
                    <a:ext uri="{9D8B030D-6E8A-4147-A177-3AD203B41FA5}">
                      <a16:colId xmlns:a16="http://schemas.microsoft.com/office/drawing/2014/main" xmlns:a14="http://schemas.microsoft.com/office/drawing/2010/main" xmlns:mc="http://schemas.openxmlformats.org/markup-compatibility/2006" xmlns="" val="4183536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3,3.10</a:t>
                      </a:r>
                      <a:r>
                        <a:rPr lang="fr-FR" baseline="30000" dirty="0" smtClean="0"/>
                        <a:t>-3</a:t>
                      </a:r>
                      <a:r>
                        <a:rPr lang="fr-FR" baseline="0" dirty="0" smtClean="0"/>
                        <a:t> mol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 68.10</a:t>
                      </a:r>
                      <a:r>
                        <a:rPr lang="fr-FR" baseline="30000" dirty="0" smtClean="0"/>
                        <a:t>-3</a:t>
                      </a:r>
                      <a:r>
                        <a:rPr lang="fr-FR" baseline="0" dirty="0" smtClean="0"/>
                        <a:t> mol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 5.10</a:t>
                      </a:r>
                      <a:r>
                        <a:rPr lang="fr-FR" baseline="30000" dirty="0" smtClean="0"/>
                        <a:t>-3</a:t>
                      </a:r>
                      <a:r>
                        <a:rPr lang="fr-FR" baseline="0" dirty="0" smtClean="0"/>
                        <a:t> mol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:a14="http://schemas.microsoft.com/office/drawing/2010/main" xmlns:mc="http://schemas.openxmlformats.org/markup-compatibility/2006" xmlns="" val="1353456443"/>
                  </a:ext>
                </a:extLst>
              </a:tr>
            </a:tbl>
          </a:graphicData>
        </a:graphic>
      </p:graphicFrame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9" y="4327996"/>
            <a:ext cx="1219200" cy="17653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14798" y="38548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17" name="Grouper 16"/>
          <p:cNvGrpSpPr/>
          <p:nvPr/>
        </p:nvGrpSpPr>
        <p:grpSpPr>
          <a:xfrm>
            <a:off x="2441485" y="5912172"/>
            <a:ext cx="342244" cy="65596"/>
            <a:chOff x="2878212" y="1781034"/>
            <a:chExt cx="681948" cy="150346"/>
          </a:xfrm>
        </p:grpSpPr>
        <p:grpSp>
          <p:nvGrpSpPr>
            <p:cNvPr id="18" name="Grouper 1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25" name="Connecteur droit 24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er 18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er 19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er 26"/>
          <p:cNvGrpSpPr/>
          <p:nvPr/>
        </p:nvGrpSpPr>
        <p:grpSpPr>
          <a:xfrm>
            <a:off x="2863106" y="5912172"/>
            <a:ext cx="311131" cy="65596"/>
            <a:chOff x="2878212" y="1781034"/>
            <a:chExt cx="681948" cy="150346"/>
          </a:xfrm>
        </p:grpSpPr>
        <p:grpSp>
          <p:nvGrpSpPr>
            <p:cNvPr id="28" name="Grouper 2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35" name="Connecteur droit 34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er 28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33" name="Connecteur droit 32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er 29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31" name="Connecteur droit 3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Arc 36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2044143" y="3797672"/>
            <a:ext cx="727930" cy="1791568"/>
          </a:xfrm>
          <a:prstGeom prst="arc">
            <a:avLst>
              <a:gd name="adj1" fmla="val 14354271"/>
              <a:gd name="adj2" fmla="val 19694174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323801" y="2492896"/>
            <a:ext cx="2441143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u="sng" dirty="0" smtClean="0"/>
              <a:t>Conditions expérimentales :</a:t>
            </a:r>
          </a:p>
          <a:p>
            <a:r>
              <a:rPr lang="fr-FR" sz="1400" dirty="0" smtClean="0"/>
              <a:t>-Sous hotte</a:t>
            </a:r>
          </a:p>
          <a:p>
            <a:r>
              <a:rPr lang="fr-FR" sz="1400" dirty="0" smtClean="0"/>
              <a:t>-Gants et lunettes</a:t>
            </a:r>
          </a:p>
          <a:p>
            <a:r>
              <a:rPr lang="fr-FR" sz="1400" dirty="0" smtClean="0"/>
              <a:t>-Utilisation d’une pince en bois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1763961" y="594928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7777" y="5753202"/>
            <a:ext cx="170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0,5g </a:t>
            </a:r>
          </a:p>
          <a:p>
            <a:r>
              <a:rPr lang="fr-FR" sz="1400" dirty="0" smtClean="0"/>
              <a:t>2</a:t>
            </a:r>
            <a:r>
              <a:rPr lang="fr-FR" sz="1400" dirty="0"/>
              <a:t>-nitrobenzaldéhyde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899865" y="4293096"/>
            <a:ext cx="113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5mL</a:t>
            </a:r>
            <a:r>
              <a:rPr lang="fr-FR" dirty="0" smtClean="0"/>
              <a:t> </a:t>
            </a:r>
            <a:r>
              <a:rPr lang="fr-FR" sz="1400" dirty="0"/>
              <a:t>acétone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9" y="4005064"/>
            <a:ext cx="616774" cy="1223268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1835969" y="3645024"/>
            <a:ext cx="30166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4"/>
          <a:srcRect l="39639" r="41757"/>
          <a:stretch/>
        </p:blipFill>
        <p:spPr>
          <a:xfrm rot="1722076">
            <a:off x="4930573" y="3912071"/>
            <a:ext cx="232887" cy="1251856"/>
          </a:xfrm>
          <a:prstGeom prst="rect">
            <a:avLst/>
          </a:prstGeom>
        </p:spPr>
      </p:pic>
      <p:sp>
        <p:nvSpPr>
          <p:cNvPr id="47" name="Arc 46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2844081" y="3789040"/>
            <a:ext cx="775854" cy="1771476"/>
          </a:xfrm>
          <a:prstGeom prst="arc">
            <a:avLst>
              <a:gd name="adj1" fmla="val 14354271"/>
              <a:gd name="adj2" fmla="val 19694174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3420145" y="4293096"/>
            <a:ext cx="161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2,5mL </a:t>
            </a:r>
            <a:r>
              <a:rPr lang="fr-FR" dirty="0" err="1" smtClean="0"/>
              <a:t>NaOH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</a:p>
          <a:p>
            <a:r>
              <a:rPr lang="fr-FR" dirty="0" smtClean="0"/>
              <a:t>à 1 mol.L</a:t>
            </a:r>
            <a:r>
              <a:rPr lang="fr-FR" baseline="30000" dirty="0" smtClean="0"/>
              <a:t>-1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492153" y="5373216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Réaction:</a:t>
            </a:r>
            <a:r>
              <a:rPr lang="fr-FR" dirty="0" smtClean="0"/>
              <a:t> pendant </a:t>
            </a:r>
            <a:r>
              <a:rPr lang="fr-FR" dirty="0"/>
              <a:t>5 min </a:t>
            </a:r>
            <a:r>
              <a:rPr lang="fr-FR" dirty="0" smtClean="0"/>
              <a:t> </a:t>
            </a:r>
          </a:p>
          <a:p>
            <a:r>
              <a:rPr lang="fr-FR" dirty="0" smtClean="0"/>
              <a:t>réaction </a:t>
            </a:r>
            <a:r>
              <a:rPr lang="fr-FR" dirty="0"/>
              <a:t>exothermique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3564161" y="3645024"/>
            <a:ext cx="30166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1" name="Flèche vers la droite 50"/>
          <p:cNvSpPr/>
          <p:nvPr/>
        </p:nvSpPr>
        <p:spPr>
          <a:xfrm>
            <a:off x="5652393" y="4365104"/>
            <a:ext cx="1368152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5min</a:t>
            </a:r>
            <a:endParaRPr lang="fr-FR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D1467BD1-27D0-46F0-81CE-77C609EB572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569" y="4869160"/>
            <a:ext cx="2671766" cy="180965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xmlns="" id="{7A13F132-9D83-400B-AF3A-0281E0E170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42628"/>
          <a:stretch/>
        </p:blipFill>
        <p:spPr>
          <a:xfrm>
            <a:off x="8820745" y="3645024"/>
            <a:ext cx="896949" cy="1329656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5488F0DD-2669-467F-ADBA-A0B11CDD9885}"/>
              </a:ext>
            </a:extLst>
          </p:cNvPr>
          <p:cNvSpPr txBox="1"/>
          <p:nvPr/>
        </p:nvSpPr>
        <p:spPr>
          <a:xfrm>
            <a:off x="9972873" y="6021288"/>
            <a:ext cx="143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Fiole à vide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C3DD5B59-E559-4227-8080-93C156EA8A5B}"/>
              </a:ext>
            </a:extLst>
          </p:cNvPr>
          <p:cNvSpPr txBox="1"/>
          <p:nvPr/>
        </p:nvSpPr>
        <p:spPr>
          <a:xfrm>
            <a:off x="9900865" y="3861048"/>
            <a:ext cx="143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Entonnoir en verre fritté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7668617" y="2708920"/>
            <a:ext cx="374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Essorage du précipité sur fritté</a:t>
            </a:r>
          </a:p>
          <a:p>
            <a:r>
              <a:rPr lang="fr-FR" dirty="0" smtClean="0"/>
              <a:t>Lavage : 10mL eau puis 10 </a:t>
            </a:r>
            <a:r>
              <a:rPr lang="fr-FR" dirty="0" err="1" smtClean="0"/>
              <a:t>mL</a:t>
            </a:r>
            <a:r>
              <a:rPr lang="fr-FR" dirty="0" smtClean="0"/>
              <a:t> éthanol</a:t>
            </a:r>
            <a:endParaRPr 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BE03C08-6D44-4054-8C7D-B57F9DE5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Éthanol</a:t>
            </a: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EE548857-4505-439B-AC1D-5951D7D1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06" y="1879676"/>
            <a:ext cx="5505239" cy="42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074E948-5BC9-4B0D-8551-BAD1E3D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Propan-1-ol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DC205C42-373B-4CD4-9F17-06DFC12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58" y="2010953"/>
            <a:ext cx="5420135" cy="41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8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46" y="1"/>
            <a:ext cx="9801701" cy="60577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 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Chromatographie sur Couche Mince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B79911D-B615-45F4-8733-40E6FF71FA56}"/>
              </a:ext>
            </a:extLst>
          </p:cNvPr>
          <p:cNvSpPr txBox="1"/>
          <p:nvPr/>
        </p:nvSpPr>
        <p:spPr>
          <a:xfrm>
            <a:off x="4392593" y="4033681"/>
            <a:ext cx="5007486" cy="1076885"/>
          </a:xfrm>
          <a:prstGeom prst="rect">
            <a:avLst/>
          </a:prstGeom>
          <a:noFill/>
        </p:spPr>
        <p:txBody>
          <a:bodyPr wrap="square" lIns="89936" tIns="44968" rIns="89936" bIns="44968" rtlCol="0">
            <a:spAutoFit/>
          </a:bodyPr>
          <a:lstStyle/>
          <a:p>
            <a:r>
              <a:rPr lang="fr-FR" sz="1600" b="1" u="sng" dirty="0"/>
              <a:t>Éluant :</a:t>
            </a:r>
            <a:r>
              <a:rPr lang="fr-FR" sz="1600" b="1" dirty="0"/>
              <a:t> </a:t>
            </a:r>
            <a:r>
              <a:rPr lang="fr-FR" sz="1600" dirty="0"/>
              <a:t>Acétate de butyle (3 </a:t>
            </a:r>
            <a:r>
              <a:rPr lang="fr-FR" sz="1600" dirty="0" err="1"/>
              <a:t>mL</a:t>
            </a:r>
            <a:r>
              <a:rPr lang="fr-FR" sz="1600" dirty="0"/>
              <a:t>)</a:t>
            </a:r>
          </a:p>
          <a:p>
            <a:r>
              <a:rPr lang="fr-FR" sz="1600" dirty="0"/>
              <a:t>                Cyclohexane (2 </a:t>
            </a:r>
            <a:r>
              <a:rPr lang="fr-FR" sz="1600" dirty="0" err="1"/>
              <a:t>mL</a:t>
            </a:r>
            <a:r>
              <a:rPr lang="fr-FR" sz="1600" dirty="0"/>
              <a:t>)</a:t>
            </a:r>
          </a:p>
          <a:p>
            <a:r>
              <a:rPr lang="fr-FR" sz="1600" dirty="0"/>
              <a:t>                Acide méthanoïque (0,5 </a:t>
            </a:r>
            <a:r>
              <a:rPr lang="fr-FR" sz="1600" dirty="0" err="1"/>
              <a:t>mL</a:t>
            </a:r>
            <a:r>
              <a:rPr lang="fr-FR" sz="1600" dirty="0"/>
              <a:t>)</a:t>
            </a:r>
          </a:p>
          <a:p>
            <a:r>
              <a:rPr lang="fr-FR" sz="1600" dirty="0"/>
              <a:t>                Acétone (10 gouttes)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618812" y="2463591"/>
            <a:ext cx="618815" cy="22822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" y="3854083"/>
            <a:ext cx="995281" cy="613528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tube </a:t>
            </a:r>
          </a:p>
          <a:p>
            <a:r>
              <a:rPr lang="fr-FR" sz="16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7809" y="5138777"/>
            <a:ext cx="2612310" cy="1598413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Dépôts : </a:t>
            </a:r>
          </a:p>
          <a:p>
            <a:r>
              <a:rPr lang="fr-FR" sz="1600" dirty="0"/>
              <a:t>1 – 4-aminophénol</a:t>
            </a:r>
          </a:p>
          <a:p>
            <a:r>
              <a:rPr lang="fr-FR" sz="1600" dirty="0"/>
              <a:t>2 – Produit brut</a:t>
            </a:r>
          </a:p>
          <a:p>
            <a:r>
              <a:rPr lang="fr-FR" sz="1600" dirty="0"/>
              <a:t>3 – Produit recristallisé</a:t>
            </a:r>
          </a:p>
          <a:p>
            <a:r>
              <a:rPr lang="fr-FR" sz="1600" dirty="0"/>
              <a:t>4 – Paracétamol commercial </a:t>
            </a:r>
          </a:p>
          <a:p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692482" y="1012641"/>
            <a:ext cx="3683413" cy="369218"/>
          </a:xfrm>
          <a:prstGeom prst="rect">
            <a:avLst/>
          </a:prstGeom>
          <a:noFill/>
        </p:spPr>
        <p:txBody>
          <a:bodyPr wrap="square" lIns="119914" tIns="59957" rIns="119914" bIns="59957" rtlCol="0">
            <a:spAutoFit/>
          </a:bodyPr>
          <a:lstStyle/>
          <a:p>
            <a:r>
              <a:rPr lang="fr-FR" sz="1600" b="1" u="sng" dirty="0"/>
              <a:t>1-/ dépôts sur la plaque de Silice </a:t>
            </a:r>
          </a:p>
        </p:txBody>
      </p:sp>
      <p:sp>
        <p:nvSpPr>
          <p:cNvPr id="10" name="Arrondir un rectangle avec un coin du même côté 734">
            <a:extLst>
              <a:ext uri="{FF2B5EF4-FFF2-40B4-BE49-F238E27FC236}">
                <a16:creationId xmlns="" xmlns:a16="http://schemas.microsoft.com/office/drawing/2014/main" id="{BBD06ECA-D199-4FD9-81FD-761CB81F8BFB}"/>
              </a:ext>
            </a:extLst>
          </p:cNvPr>
          <p:cNvSpPr/>
          <p:nvPr/>
        </p:nvSpPr>
        <p:spPr>
          <a:xfrm rot="10800000" flipH="1">
            <a:off x="7901006" y="2037164"/>
            <a:ext cx="2093316" cy="2726895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936" tIns="44968" rIns="89936" bIns="449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1" name="Parallélogramme 10">
            <a:extLst>
              <a:ext uri="{FF2B5EF4-FFF2-40B4-BE49-F238E27FC236}">
                <a16:creationId xmlns="" xmlns:a16="http://schemas.microsoft.com/office/drawing/2014/main" id="{3EB2DF32-3C3B-406F-B3F4-A8164082033E}"/>
              </a:ext>
            </a:extLst>
          </p:cNvPr>
          <p:cNvSpPr/>
          <p:nvPr/>
        </p:nvSpPr>
        <p:spPr>
          <a:xfrm rot="21208233">
            <a:off x="7994189" y="2352368"/>
            <a:ext cx="59403" cy="2363717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936" tIns="44968" rIns="89936" bIns="449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="" xmlns:a16="http://schemas.microsoft.com/office/drawing/2014/main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7901006" y="4225821"/>
            <a:ext cx="20933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764636" y="2040397"/>
            <a:ext cx="23721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8103511" y="1012643"/>
            <a:ext cx="1147867" cy="367306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2-/ élution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77748" y="4111021"/>
            <a:ext cx="279939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505907" y="4443532"/>
            <a:ext cx="1393221" cy="6655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44877" y="2977466"/>
            <a:ext cx="832075" cy="398084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Plaque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7358568" y="3301518"/>
            <a:ext cx="671272" cy="8459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1217366" y="1819414"/>
            <a:ext cx="2141908" cy="338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883015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1222895" y="4609785"/>
            <a:ext cx="2136379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382664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2383366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2883717" y="452373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311294" y="4760925"/>
            <a:ext cx="1864209" cy="367306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1        2         3         4  </a:t>
            </a:r>
          </a:p>
        </p:txBody>
      </p:sp>
    </p:spTree>
    <p:extLst>
      <p:ext uri="{BB962C8B-B14F-4D97-AF65-F5344CB8AC3E}">
        <p14:creationId xmlns:p14="http://schemas.microsoft.com/office/powerpoint/2010/main" val="693360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46" y="1"/>
            <a:ext cx="9801701" cy="60577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 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Chromatographie sur Couche Mince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618812" y="2463591"/>
            <a:ext cx="618815" cy="22822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" y="3854083"/>
            <a:ext cx="995281" cy="613528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tube </a:t>
            </a:r>
          </a:p>
          <a:p>
            <a:r>
              <a:rPr lang="fr-FR" sz="16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7809" y="5138777"/>
            <a:ext cx="2612310" cy="1598413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b="1" u="sng" dirty="0"/>
              <a:t>Dépôts : </a:t>
            </a:r>
          </a:p>
          <a:p>
            <a:r>
              <a:rPr lang="fr-FR" sz="1600" dirty="0"/>
              <a:t>1 – 4-aminophénol</a:t>
            </a:r>
          </a:p>
          <a:p>
            <a:r>
              <a:rPr lang="fr-FR" sz="1600" dirty="0"/>
              <a:t>2 – Produit brut</a:t>
            </a:r>
          </a:p>
          <a:p>
            <a:r>
              <a:rPr lang="fr-FR" sz="1600" dirty="0"/>
              <a:t>3 – Produit recristallisé</a:t>
            </a:r>
          </a:p>
          <a:p>
            <a:r>
              <a:rPr lang="fr-FR" sz="1600" dirty="0"/>
              <a:t>4 – Paracétamol commercial </a:t>
            </a:r>
          </a:p>
          <a:p>
            <a:endParaRPr lang="fr-FR" sz="16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77748" y="4111021"/>
            <a:ext cx="279939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1217366" y="1819414"/>
            <a:ext cx="2141908" cy="338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897749" y="2589131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1222895" y="4383073"/>
            <a:ext cx="2136379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412131" y="2589131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2383366" y="331461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2883717" y="3314610"/>
            <a:ext cx="158462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311294" y="4760925"/>
            <a:ext cx="1864209" cy="367306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sz="1600" dirty="0"/>
              <a:t>1        2         3         4 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90298" y="952186"/>
            <a:ext cx="2976198" cy="615363"/>
          </a:xfrm>
          <a:prstGeom prst="rect">
            <a:avLst/>
          </a:prstGeom>
          <a:noFill/>
        </p:spPr>
        <p:txBody>
          <a:bodyPr wrap="square" lIns="119914" tIns="59957" rIns="119914" bIns="59957" rtlCol="0">
            <a:spAutoFit/>
          </a:bodyPr>
          <a:lstStyle/>
          <a:p>
            <a:r>
              <a:rPr lang="fr-FR" sz="1600" b="1" u="sng" dirty="0"/>
              <a:t>3-/ révélation de la plaque CCM après élution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27" y="1120291"/>
            <a:ext cx="4108794" cy="3419478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7573097" y="4292389"/>
            <a:ext cx="1203972" cy="398084"/>
          </a:xfrm>
          <a:prstGeom prst="rect">
            <a:avLst/>
          </a:prstGeom>
          <a:noFill/>
        </p:spPr>
        <p:txBody>
          <a:bodyPr wrap="none" lIns="119914" tIns="59957" rIns="119914" bIns="59957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926162" y="3306145"/>
            <a:ext cx="144057" cy="162612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9936" tIns="44968" rIns="89936" bIns="44968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46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308" t="1780" b="4359"/>
          <a:stretch/>
        </p:blipFill>
        <p:spPr>
          <a:xfrm>
            <a:off x="827857" y="1484784"/>
            <a:ext cx="10340084" cy="5022760"/>
          </a:xfrm>
          <a:prstGeom prst="rect">
            <a:avLst/>
          </a:prstGeom>
          <a:noFill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052738" y="676683"/>
            <a:ext cx="10058400" cy="80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Spectre IR du réactif : para-aminophénol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98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044" y="-171400"/>
            <a:ext cx="10692765" cy="1143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Synthèse de l’indigo en image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79785" y="6525344"/>
            <a:ext cx="7353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http://</a:t>
            </a:r>
            <a:r>
              <a:rPr lang="fr-FR" sz="1400" dirty="0" err="1"/>
              <a:t>www.lyc-dumont-maurepas.ac-versailles.fr</a:t>
            </a:r>
            <a:r>
              <a:rPr lang="fr-FR" sz="1400" dirty="0"/>
              <a:t>/IMG/</a:t>
            </a:r>
            <a:r>
              <a:rPr lang="fr-FR" sz="1400" dirty="0" err="1"/>
              <a:t>pdf</a:t>
            </a:r>
            <a:r>
              <a:rPr lang="fr-FR" sz="1400" dirty="0"/>
              <a:t>/</a:t>
            </a:r>
            <a:r>
              <a:rPr lang="fr-FR" sz="1400" dirty="0" err="1"/>
              <a:t>Synthese_de_l_indigo_diaporama.pdf</a:t>
            </a:r>
            <a:endParaRPr lang="fr-FR" sz="1400" dirty="0"/>
          </a:p>
        </p:txBody>
      </p:sp>
      <p:pic>
        <p:nvPicPr>
          <p:cNvPr id="5" name="Image 4" descr="Capture d’écran 2020-05-19 à 15.57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2" r="23098"/>
          <a:stretch/>
        </p:blipFill>
        <p:spPr>
          <a:xfrm>
            <a:off x="395809" y="1052736"/>
            <a:ext cx="1453161" cy="2304256"/>
          </a:xfrm>
          <a:prstGeom prst="rect">
            <a:avLst/>
          </a:prstGeom>
        </p:spPr>
      </p:pic>
      <p:pic>
        <p:nvPicPr>
          <p:cNvPr id="6" name="Image 5" descr="Capture d’écran 2020-05-19 à 15.58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0"/>
          <a:stretch/>
        </p:blipFill>
        <p:spPr>
          <a:xfrm>
            <a:off x="5580385" y="1124744"/>
            <a:ext cx="3095987" cy="2283788"/>
          </a:xfrm>
          <a:prstGeom prst="rect">
            <a:avLst/>
          </a:prstGeom>
        </p:spPr>
      </p:pic>
      <p:pic>
        <p:nvPicPr>
          <p:cNvPr id="7" name="Image 6" descr="Capture d’écran 2020-05-19 à 15.59.0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0" b="28608"/>
          <a:stretch/>
        </p:blipFill>
        <p:spPr>
          <a:xfrm>
            <a:off x="9036769" y="1340768"/>
            <a:ext cx="2523123" cy="2075067"/>
          </a:xfrm>
          <a:prstGeom prst="rect">
            <a:avLst/>
          </a:prstGeom>
        </p:spPr>
      </p:pic>
      <p:pic>
        <p:nvPicPr>
          <p:cNvPr id="8" name="Image 7" descr="Capture d’écran 2020-05-19 à 15.59.2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8" t="9138" r="27940" b="34272"/>
          <a:stretch/>
        </p:blipFill>
        <p:spPr>
          <a:xfrm>
            <a:off x="5580385" y="3861048"/>
            <a:ext cx="2447026" cy="2493819"/>
          </a:xfrm>
          <a:prstGeom prst="rect">
            <a:avLst/>
          </a:prstGeom>
        </p:spPr>
      </p:pic>
      <p:pic>
        <p:nvPicPr>
          <p:cNvPr id="9" name="Image 8" descr="Capture d’écran 2020-05-19 à 15.59.2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1" r="10893" b="22246"/>
          <a:stretch/>
        </p:blipFill>
        <p:spPr>
          <a:xfrm>
            <a:off x="467817" y="3933056"/>
            <a:ext cx="2968795" cy="249805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35969" y="1052736"/>
            <a:ext cx="1594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r>
              <a:rPr lang="fr-FR" dirty="0" smtClean="0"/>
              <a:t>- Réaction</a:t>
            </a:r>
            <a:endParaRPr lang="fr-FR" dirty="0" smtClean="0"/>
          </a:p>
          <a:p>
            <a:r>
              <a:rPr lang="fr-FR" dirty="0" smtClean="0"/>
              <a:t>    précipitation </a:t>
            </a:r>
          </a:p>
          <a:p>
            <a:r>
              <a:rPr lang="fr-FR" dirty="0" smtClean="0"/>
              <a:t>    de l’indigo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068217" y="1052736"/>
            <a:ext cx="1224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2-Filtration</a:t>
            </a:r>
          </a:p>
          <a:p>
            <a:r>
              <a:rPr lang="fr-FR" dirty="0" smtClean="0"/>
              <a:t>    Lavage</a:t>
            </a:r>
            <a:endParaRPr lang="fr-FR" dirty="0"/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564161" y="4077072"/>
            <a:ext cx="114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3-Séchage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172673" y="5949280"/>
            <a:ext cx="157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4- Produit </a:t>
            </a:r>
            <a:r>
              <a:rPr lang="fr-FR" dirty="0" err="1" smtClean="0"/>
              <a:t>fianl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76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B06B996-D67D-49FD-8A49-726365F9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3815" r="9625"/>
          <a:stretch/>
        </p:blipFill>
        <p:spPr>
          <a:xfrm>
            <a:off x="4860305" y="1268760"/>
            <a:ext cx="6853811" cy="466338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Spectre de l’indigo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xmlns="" id="{06CB59AE-750A-46FE-A3A4-9D52952173A4}"/>
              </a:ext>
            </a:extLst>
          </p:cNvPr>
          <p:cNvSpPr txBox="1">
            <a:spLocks/>
          </p:cNvSpPr>
          <p:nvPr/>
        </p:nvSpPr>
        <p:spPr>
          <a:xfrm>
            <a:off x="5148337" y="5949280"/>
            <a:ext cx="6732513" cy="41653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Synthèse de l’indigo. Caractérisation.  (</a:t>
            </a:r>
            <a:r>
              <a:rPr lang="en-US" sz="1400" i="1" dirty="0">
                <a:solidFill>
                  <a:schemeClr val="tx1"/>
                </a:solidFill>
              </a:rPr>
              <a:t>J. Phys. Chem. A, 2004, n°108, pp. 6975-6981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09157" y="1988840"/>
            <a:ext cx="4507132" cy="280076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1- Dissoudre en faibles quantité de l’indigo dans de l’éthanol et le placer dans une cuve : 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2- Faire le blanc (cuve contenant de l’éthanol) </a:t>
            </a:r>
          </a:p>
          <a:p>
            <a:r>
              <a:rPr lang="fr-FR" sz="1600" dirty="0" smtClean="0"/>
              <a:t>3- </a:t>
            </a:r>
            <a:r>
              <a:rPr lang="fr-FR" sz="1600" dirty="0" smtClean="0"/>
              <a:t>Acquisition du spectre </a:t>
            </a:r>
            <a:r>
              <a:rPr lang="fr-FR" sz="1600" dirty="0" smtClean="0"/>
              <a:t>d’absorption.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41" y="2636912"/>
            <a:ext cx="689971" cy="1324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B06B996-D67D-49FD-8A49-726365F9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3815" r="9625"/>
          <a:stretch/>
        </p:blipFill>
        <p:spPr>
          <a:xfrm>
            <a:off x="4860305" y="908720"/>
            <a:ext cx="6853811" cy="466338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11880850" cy="70609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Spectre de l’indigo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xmlns="" id="{06CB59AE-750A-46FE-A3A4-9D52952173A4}"/>
              </a:ext>
            </a:extLst>
          </p:cNvPr>
          <p:cNvSpPr txBox="1">
            <a:spLocks/>
          </p:cNvSpPr>
          <p:nvPr/>
        </p:nvSpPr>
        <p:spPr>
          <a:xfrm>
            <a:off x="5148337" y="5517232"/>
            <a:ext cx="6732513" cy="41653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Synthèse de l’indigo. Caractérisation.  (</a:t>
            </a:r>
            <a:r>
              <a:rPr lang="en-US" sz="1400" i="1" dirty="0">
                <a:solidFill>
                  <a:schemeClr val="tx1"/>
                </a:solidFill>
              </a:rPr>
              <a:t>J. Phys. Chem. A, 2004, n°108, pp. 6975-6981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79785" y="980728"/>
            <a:ext cx="4507132" cy="280076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1- Dissoudre en faibles quantité de l’indigo dans de l’éthanol et le placer dans une cuve : 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2- Faire le blanc (cuve contenant de l’éthanol) </a:t>
            </a:r>
          </a:p>
          <a:p>
            <a:r>
              <a:rPr lang="fr-FR" sz="1600" dirty="0"/>
              <a:t>3- Acquisition du spectre d’absorption.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41" y="1628800"/>
            <a:ext cx="689971" cy="13247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172E719D-9599-4161-9A56-186210AA7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69463"/>
            <a:ext cx="3492153" cy="308853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982C72ED-9EA2-417E-930F-EA3CAA18A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202" y="6304002"/>
            <a:ext cx="36043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+mn-ea"/>
                <a:cs typeface="+mn-cs"/>
                <a:hlinkClick r:id="rId5"/>
              </a:rPr>
              <a:t>https://www.mesmaths.com/IMG/pdf/ts-chi-8-spectro_-uv-visible.pdf</a:t>
            </a:r>
            <a:endParaRPr kumimoji="0" lang="en-GB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2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au 51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6299EFDC-D811-415D-AE6E-13C7739ED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208842"/>
              </p:ext>
            </p:extLst>
          </p:nvPr>
        </p:nvGraphicFramePr>
        <p:xfrm>
          <a:off x="184027" y="1079134"/>
          <a:ext cx="11390120" cy="4921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2451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676508839"/>
                    </a:ext>
                  </a:extLst>
                </a:gridCol>
                <a:gridCol w="368048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364169271"/>
                    </a:ext>
                  </a:extLst>
                </a:gridCol>
                <a:gridCol w="2285772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60053931"/>
                    </a:ext>
                  </a:extLst>
                </a:gridCol>
                <a:gridCol w="153030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498011360"/>
                    </a:ext>
                  </a:extLst>
                </a:gridCol>
                <a:gridCol w="2440739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579247023"/>
                    </a:ext>
                  </a:extLst>
                </a:gridCol>
                <a:gridCol w="338993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635373302"/>
                    </a:ext>
                  </a:extLst>
                </a:gridCol>
                <a:gridCol w="2101749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146037858"/>
                    </a:ext>
                  </a:extLst>
                </a:gridCol>
              </a:tblGrid>
              <a:tr h="2194560"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+</a:t>
                      </a:r>
                      <a:endParaRPr lang="fr-FR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 smtClean="0"/>
                    </a:p>
                    <a:p>
                      <a:pPr algn="ctr"/>
                      <a:endParaRPr lang="fr-FR" sz="2000" dirty="0" smtClean="0"/>
                    </a:p>
                    <a:p>
                      <a:pPr algn="ctr"/>
                      <a:r>
                        <a:rPr lang="fr-FR" sz="2000" dirty="0" smtClean="0"/>
                        <a:t>50 </a:t>
                      </a:r>
                      <a:r>
                        <a:rPr lang="fr-FR" sz="2000" dirty="0" err="1" smtClean="0"/>
                        <a:t>mL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dirty="0" smtClean="0"/>
                        <a:t>H</a:t>
                      </a:r>
                      <a:r>
                        <a:rPr lang="fr-FR" sz="2000" baseline="-25000" dirty="0" smtClean="0"/>
                        <a:t>2</a:t>
                      </a:r>
                      <a:r>
                        <a:rPr lang="fr-FR" sz="2000" baseline="0" dirty="0" smtClean="0"/>
                        <a:t>O</a:t>
                      </a:r>
                      <a:endParaRPr lang="fr-FR" sz="2000" dirty="0" smtClean="0"/>
                    </a:p>
                    <a:p>
                      <a:pPr algn="ctr"/>
                      <a:endParaRPr lang="fr-FR" sz="1500" dirty="0"/>
                    </a:p>
                    <a:p>
                      <a:pPr algn="ctr"/>
                      <a:r>
                        <a:rPr lang="fr-FR" sz="2000" dirty="0" smtClean="0"/>
                        <a:t> 15min</a:t>
                      </a:r>
                      <a:r>
                        <a:rPr lang="fr-FR" sz="1500" dirty="0" smtClean="0"/>
                        <a:t> </a:t>
                      </a:r>
                      <a:r>
                        <a:rPr lang="fr-FR" sz="2000" dirty="0"/>
                        <a:t>|</a:t>
                      </a:r>
                      <a:r>
                        <a:rPr lang="fr-FR" sz="1500" dirty="0"/>
                        <a:t> </a:t>
                      </a:r>
                      <a:r>
                        <a:rPr lang="fr-FR" sz="2100" dirty="0" smtClean="0"/>
                        <a:t>80</a:t>
                      </a:r>
                      <a:r>
                        <a:rPr lang="fr-FR" sz="2000" dirty="0" smtClean="0"/>
                        <a:t>°C</a:t>
                      </a:r>
                    </a:p>
                    <a:p>
                      <a:pPr algn="ctr"/>
                      <a:r>
                        <a:rPr lang="fr-FR" sz="1600" b="0" dirty="0" smtClean="0">
                          <a:latin typeface="Times"/>
                          <a:cs typeface="Times"/>
                        </a:rPr>
                        <a:t>(5mL acide éthanoïque goutte à goutte)</a:t>
                      </a:r>
                      <a:endParaRPr lang="fr-FR" sz="1600" b="0" dirty="0">
                        <a:latin typeface="Times"/>
                        <a:cs typeface="Time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+</a:t>
                      </a:r>
                      <a:endParaRPr lang="fr-FR" sz="24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402701178"/>
                  </a:ext>
                </a:extLst>
              </a:tr>
              <a:tr h="471946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4-aminophénol</a:t>
                      </a:r>
                      <a:endParaRPr lang="fr-FR" sz="15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+</a:t>
                      </a:r>
                      <a:endParaRPr lang="fr-FR" sz="15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Anhydride acétique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Paracétamol</a:t>
                      </a:r>
                      <a:endParaRPr lang="fr-FR" sz="15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+</a:t>
                      </a:r>
                      <a:endParaRPr lang="fr-FR" sz="1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Acide acétique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089108697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/>
                      <a:r>
                        <a:rPr lang="fr-FR" sz="1500" baseline="0" dirty="0" smtClean="0"/>
                        <a:t>5,50  g</a:t>
                      </a:r>
                      <a:br>
                        <a:rPr lang="fr-FR" sz="1500" baseline="0" dirty="0" smtClean="0"/>
                      </a:br>
                      <a:r>
                        <a:rPr lang="fr-FR" sz="1500" baseline="0" dirty="0" smtClean="0"/>
                        <a:t>5,04.10</a:t>
                      </a:r>
                      <a:r>
                        <a:rPr lang="fr-FR" sz="1500" baseline="30000" dirty="0" smtClean="0"/>
                        <a:t>-2</a:t>
                      </a:r>
                      <a:r>
                        <a:rPr lang="fr-FR" sz="1500" baseline="0" dirty="0" smtClean="0"/>
                        <a:t> mol</a:t>
                      </a:r>
                      <a:endParaRPr lang="fr-FR" sz="15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≈</a:t>
                      </a:r>
                      <a:r>
                        <a:rPr lang="fr-FR" sz="1500" baseline="0" dirty="0" smtClean="0"/>
                        <a:t> 7,0 </a:t>
                      </a:r>
                      <a:r>
                        <a:rPr lang="fr-FR" sz="1500" baseline="0" dirty="0" err="1" smtClean="0"/>
                        <a:t>mL</a:t>
                      </a:r>
                      <a:endParaRPr lang="fr-FR" sz="1500" baseline="0" dirty="0" smtClean="0"/>
                    </a:p>
                    <a:p>
                      <a:pPr algn="ctr"/>
                      <a:r>
                        <a:rPr lang="fr-FR" sz="1600" i="0" dirty="0" smtClean="0">
                          <a:latin typeface="+mn-lt"/>
                        </a:rPr>
                        <a:t>7,4.10</a:t>
                      </a:r>
                      <a:r>
                        <a:rPr lang="fr-FR" sz="1600" i="0" baseline="30000" dirty="0" smtClean="0">
                          <a:latin typeface="+mn-lt"/>
                        </a:rPr>
                        <a:t>-2</a:t>
                      </a:r>
                      <a:r>
                        <a:rPr lang="fr-FR" sz="1600" i="0" baseline="0" dirty="0" smtClean="0">
                          <a:latin typeface="+mn-lt"/>
                        </a:rPr>
                        <a:t> mol</a:t>
                      </a:r>
                      <a:endParaRPr lang="fr-FR" sz="16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482899904"/>
                  </a:ext>
                </a:extLst>
              </a:tr>
              <a:tr h="1521612">
                <a:tc>
                  <a:txBody>
                    <a:bodyPr/>
                    <a:lstStyle/>
                    <a:p>
                      <a:pPr algn="ctr"/>
                      <a:endParaRPr lang="fr-FR" sz="15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xmlns="" id="{2EBA85FE-F073-486F-8EEF-8FE0F073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82" y="139512"/>
            <a:ext cx="11070863" cy="7636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Protocole de la synthèse du paracétamol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xmlns="" id="{5AE6B7E5-DE76-459D-808F-CB7DA18ADBC6}"/>
              </a:ext>
            </a:extLst>
          </p:cNvPr>
          <p:cNvCxnSpPr>
            <a:cxnSpLocks/>
          </p:cNvCxnSpPr>
          <p:nvPr/>
        </p:nvCxnSpPr>
        <p:spPr>
          <a:xfrm>
            <a:off x="5365754" y="2114807"/>
            <a:ext cx="13850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0" descr="RÃ©sultat de recherche d'images pour &quot;anhydride acÃ©tique&quot;">
            <a:extLst>
              <a:ext uri="{FF2B5EF4-FFF2-40B4-BE49-F238E27FC236}">
                <a16:creationId xmlns="" xmlns:a16="http://schemas.microsoft.com/office/drawing/2014/main" id="{E8AD83C6-905C-422A-9A5C-16E3E87C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174" y="1728640"/>
            <a:ext cx="1478161" cy="91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RÃ©sultat de recherche d'images pour &quot;acetic acid formula&quot;">
            <a:extLst>
              <a:ext uri="{FF2B5EF4-FFF2-40B4-BE49-F238E27FC236}">
                <a16:creationId xmlns="" xmlns:a16="http://schemas.microsoft.com/office/drawing/2014/main" id="{336B0188-933B-4691-8595-AF824C4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26" y="1449906"/>
            <a:ext cx="1473694" cy="130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Ã©sultat de recherche d'images pour &quot;para-aminophÃ©nol&quot;">
            <a:extLst>
              <a:ext uri="{FF2B5EF4-FFF2-40B4-BE49-F238E27FC236}">
                <a16:creationId xmlns="" xmlns:a16="http://schemas.microsoft.com/office/drawing/2014/main" id="{F33B8B29-A9C2-419C-AF2F-9BD1FBC2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3" y="1638953"/>
            <a:ext cx="1883534" cy="10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paracÃ©tamol&quot;">
            <a:extLst>
              <a:ext uri="{FF2B5EF4-FFF2-40B4-BE49-F238E27FC236}">
                <a16:creationId xmlns="" xmlns:a16="http://schemas.microsoft.com/office/drawing/2014/main" id="{D1F1E8E2-9B79-4929-A3AA-E9846288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76" y="1492724"/>
            <a:ext cx="2037468" cy="112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E306D988-8EF8-49DC-8FB5-F6B405D5A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1216092" y="4934125"/>
            <a:ext cx="694945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2900CB4D-C4F0-41A8-9A03-0A0E29BC2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3243487" y="4838729"/>
            <a:ext cx="694945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EB153794-75C0-40CD-AD27-A65C7077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32261" r="35597" b="40400"/>
          <a:stretch/>
        </p:blipFill>
        <p:spPr bwMode="auto">
          <a:xfrm>
            <a:off x="3586738" y="4488873"/>
            <a:ext cx="714814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874F3DDF-A081-4CEF-947B-A13E550C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1834" r="35597" b="72176"/>
          <a:stretch/>
        </p:blipFill>
        <p:spPr bwMode="auto">
          <a:xfrm>
            <a:off x="3990254" y="4898911"/>
            <a:ext cx="714816" cy="6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 descr="Image associÃ©e">
            <a:extLst>
              <a:ext uri="{FF2B5EF4-FFF2-40B4-BE49-F238E27FC236}">
                <a16:creationId xmlns="" xmlns:a16="http://schemas.microsoft.com/office/drawing/2014/main" id="{F7E845C8-3946-45E5-99C4-0054D9F7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09" y="4776860"/>
            <a:ext cx="663108" cy="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7" descr="Image associÃ©e">
            <a:extLst>
              <a:ext uri="{FF2B5EF4-FFF2-40B4-BE49-F238E27FC236}">
                <a16:creationId xmlns="" xmlns:a16="http://schemas.microsoft.com/office/drawing/2014/main" id="{B6945904-975A-427F-9F7C-B4E6A1DA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33" y="4782058"/>
            <a:ext cx="663108" cy="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7D30B2FE-5458-4A09-BC44-DACD5665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7713995" y="4674388"/>
            <a:ext cx="694945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25B85781-7B7F-46E9-95FE-F7F80BF621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539" y="4614873"/>
            <a:ext cx="580657" cy="598339"/>
          </a:xfrm>
          <a:prstGeom prst="rect">
            <a:avLst/>
          </a:prstGeom>
        </p:spPr>
      </p:pic>
      <p:pic>
        <p:nvPicPr>
          <p:cNvPr id="18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ABF409D7-E903-4CDB-8722-B2806EB70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64495" r="1919" b="8166"/>
          <a:stretch/>
        </p:blipFill>
        <p:spPr bwMode="auto">
          <a:xfrm>
            <a:off x="347672" y="4915039"/>
            <a:ext cx="799578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32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13" y="704180"/>
            <a:ext cx="5343537" cy="55151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EAF92167-288B-403D-BC8C-CA9DA8576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86293"/>
            <a:ext cx="8460705" cy="620812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</a:rPr>
              <a:t>Montage de synthèse du paracétamol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600226" y="4050093"/>
            <a:ext cx="3286231" cy="1475809"/>
          </a:xfrm>
          <a:prstGeom prst="rect">
            <a:avLst/>
          </a:prstGeom>
          <a:noFill/>
        </p:spPr>
        <p:txBody>
          <a:bodyPr wrap="square" lIns="89936" tIns="44968" rIns="89936" bIns="44968" rtlCol="0">
            <a:spAutoFit/>
          </a:bodyPr>
          <a:lstStyle/>
          <a:p>
            <a:pPr marL="374733" indent="-374733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5,5 g 4-aminophénol </a:t>
            </a:r>
          </a:p>
          <a:p>
            <a:pPr marL="374733" indent="-374733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5mL acide éthanoïque pur</a:t>
            </a:r>
          </a:p>
          <a:p>
            <a:pPr marL="374733" indent="-374733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50mL</a:t>
            </a:r>
          </a:p>
          <a:p>
            <a:pPr marL="374733" indent="-374733">
              <a:buFont typeface="Arial"/>
              <a:buChar char="•"/>
            </a:pPr>
            <a:endParaRPr lang="fr-FR" i="1" dirty="0" smtClean="0">
              <a:latin typeface="Times"/>
              <a:cs typeface="Times"/>
            </a:endParaRPr>
          </a:p>
          <a:p>
            <a:endParaRPr lang="fr-FR" i="1" dirty="0">
              <a:latin typeface="Times"/>
              <a:cs typeface="Times"/>
            </a:endParaRPr>
          </a:p>
        </p:txBody>
      </p:sp>
      <p:sp>
        <p:nvSpPr>
          <p:cNvPr id="4" name="AutoShape 4" descr="RÃ©sultat de recherche d'images pour &quot;montage Ã  reflux&quot;"/>
          <p:cNvSpPr>
            <a:spLocks noChangeAspect="1" noChangeArrowheads="1"/>
          </p:cNvSpPr>
          <p:nvPr/>
        </p:nvSpPr>
        <p:spPr bwMode="auto">
          <a:xfrm>
            <a:off x="4318269" y="2186614"/>
            <a:ext cx="297021" cy="3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936" tIns="44968" rIns="89936" bIns="44968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863322" y="6284136"/>
            <a:ext cx="2143529" cy="451406"/>
          </a:xfrm>
          <a:prstGeom prst="rect">
            <a:avLst/>
          </a:prstGeom>
          <a:noFill/>
        </p:spPr>
        <p:txBody>
          <a:bodyPr wrap="square" lIns="119914" tIns="59957" rIns="119914" bIns="59957" rtlCol="0">
            <a:spAutoFit/>
          </a:bodyPr>
          <a:lstStyle/>
          <a:p>
            <a:r>
              <a:rPr lang="fr-FR" sz="2100" b="1" i="1" u="sng" dirty="0">
                <a:latin typeface="Times"/>
                <a:cs typeface="Times"/>
              </a:rPr>
              <a:t>Montage à reflux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64537" y="139649"/>
            <a:ext cx="1316313" cy="61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9914" tIns="59957" rIns="119914" bIns="59957"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490466" y="2613987"/>
            <a:ext cx="2368604" cy="509273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600351" y="3176299"/>
            <a:ext cx="3089103" cy="398084"/>
          </a:xfrm>
          <a:prstGeom prst="rect">
            <a:avLst/>
          </a:prstGeom>
        </p:spPr>
        <p:txBody>
          <a:bodyPr wrap="none" lIns="119914" tIns="59957" rIns="119914" bIns="59957">
            <a:spAutoFit/>
          </a:bodyPr>
          <a:lstStyle/>
          <a:p>
            <a:pPr marL="374733" indent="-374733">
              <a:buFont typeface="Arial"/>
              <a:buChar char="•"/>
            </a:pPr>
            <a:r>
              <a:rPr lang="fr-FR" i="1" dirty="0">
                <a:latin typeface="Times"/>
                <a:cs typeface="Times"/>
              </a:rPr>
              <a:t>7mL anhydride éthanoïque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6563805" y="4302406"/>
            <a:ext cx="2840694" cy="6186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7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1338</Words>
  <Application>Microsoft Macintosh PowerPoint</Application>
  <PresentationFormat>Personnalisé</PresentationFormat>
  <Paragraphs>326</Paragraphs>
  <Slides>44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Thème Office</vt:lpstr>
      <vt:lpstr>Caractérisations par spectroscopie en synthèse organique</vt:lpstr>
      <vt:lpstr>Principe de fonctionnement d’un spectrophotomètre</vt:lpstr>
      <vt:lpstr>Présentation de l’indigo </vt:lpstr>
      <vt:lpstr>Synthèse de l’indigo</vt:lpstr>
      <vt:lpstr>Synthèse de l’indigo en image</vt:lpstr>
      <vt:lpstr>Spectre de l’indigo</vt:lpstr>
      <vt:lpstr>Spectre de l’indigo</vt:lpstr>
      <vt:lpstr>Protocole de la synthèse du paracétamol</vt:lpstr>
      <vt:lpstr>Montage de synthèse du paracétamol</vt:lpstr>
      <vt:lpstr>Essorage sous pression réduite</vt:lpstr>
      <vt:lpstr>Mesure de la température de fusion du paracétamol synthétisé</vt:lpstr>
      <vt:lpstr>Acquisition d’un spectre IR</vt:lpstr>
      <vt:lpstr>Spectre IR du paracétamol</vt:lpstr>
      <vt:lpstr>Origine du spectre</vt:lpstr>
      <vt:lpstr>Spectre IR</vt:lpstr>
      <vt:lpstr>Table des données IR</vt:lpstr>
      <vt:lpstr>Reconnaissance des  bandes caractéristiques</vt:lpstr>
      <vt:lpstr>Reconnaissance des  bandes caractéristiques</vt:lpstr>
      <vt:lpstr>Bande caractéristique : fonction alcool</vt:lpstr>
      <vt:lpstr>Bande caractéristique : fonction alcool</vt:lpstr>
      <vt:lpstr>Fonction alcool : deux types de bandes ?</vt:lpstr>
      <vt:lpstr>Bande caractéristique : C=C</vt:lpstr>
      <vt:lpstr>Bande caractéristique : fonction aldéhyde </vt:lpstr>
      <vt:lpstr>Bande caractéristique : fonction amine</vt:lpstr>
      <vt:lpstr>Spectre IR du paracétamol</vt:lpstr>
      <vt:lpstr>Spectre infrarouge : indigo</vt:lpstr>
      <vt:lpstr>Spectres IR de l’éthanol et du propanol</vt:lpstr>
      <vt:lpstr>Superposition des spectres IR de l’éthanol et du propanol</vt:lpstr>
      <vt:lpstr>Spectroscopie RMN</vt:lpstr>
      <vt:lpstr>Spectre RMN: protons équivalents</vt:lpstr>
      <vt:lpstr>Table de déplacements chimiques</vt:lpstr>
      <vt:lpstr>Spectre RMN potentiel du paracétamol </vt:lpstr>
      <vt:lpstr>Protons équivalents </vt:lpstr>
      <vt:lpstr>Multiplicité </vt:lpstr>
      <vt:lpstr>III. Spectroscopie RMN</vt:lpstr>
      <vt:lpstr>III. Spectroscopie RMN</vt:lpstr>
      <vt:lpstr>III. Spectroscopie RMN</vt:lpstr>
      <vt:lpstr>Bilan</vt:lpstr>
      <vt:lpstr>Présentation PowerPoint</vt:lpstr>
      <vt:lpstr>Éthanol </vt:lpstr>
      <vt:lpstr>Propan-1-ol</vt:lpstr>
      <vt:lpstr> Chromatographie sur Couche Mince</vt:lpstr>
      <vt:lpstr> Chromatographie sur Couche Mince</vt:lpstr>
      <vt:lpstr>Présentation PowerPoint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Maison</dc:creator>
  <cp:lastModifiedBy>matthis chapon</cp:lastModifiedBy>
  <cp:revision>68</cp:revision>
  <dcterms:created xsi:type="dcterms:W3CDTF">2020-05-05T14:46:28Z</dcterms:created>
  <dcterms:modified xsi:type="dcterms:W3CDTF">2020-06-20T21:04:24Z</dcterms:modified>
</cp:coreProperties>
</file>